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83" r:id="rId2"/>
    <p:sldId id="282" r:id="rId3"/>
    <p:sldId id="257" r:id="rId4"/>
    <p:sldId id="258" r:id="rId5"/>
    <p:sldId id="259" r:id="rId6"/>
    <p:sldId id="260" r:id="rId7"/>
    <p:sldId id="262" r:id="rId8"/>
    <p:sldId id="263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56" r:id="rId18"/>
    <p:sldId id="271" r:id="rId19"/>
    <p:sldId id="276" r:id="rId20"/>
    <p:sldId id="272" r:id="rId21"/>
    <p:sldId id="280" r:id="rId22"/>
    <p:sldId id="281" r:id="rId23"/>
    <p:sldId id="285" r:id="rId24"/>
    <p:sldId id="342" r:id="rId25"/>
    <p:sldId id="287" r:id="rId26"/>
    <p:sldId id="288" r:id="rId27"/>
    <p:sldId id="289" r:id="rId28"/>
    <p:sldId id="290" r:id="rId29"/>
    <p:sldId id="291" r:id="rId30"/>
    <p:sldId id="292" r:id="rId31"/>
    <p:sldId id="295" r:id="rId32"/>
    <p:sldId id="343" r:id="rId33"/>
    <p:sldId id="293" r:id="rId34"/>
    <p:sldId id="294" r:id="rId35"/>
    <p:sldId id="344" r:id="rId36"/>
    <p:sldId id="296" r:id="rId37"/>
    <p:sldId id="297" r:id="rId38"/>
    <p:sldId id="345" r:id="rId39"/>
    <p:sldId id="298" r:id="rId40"/>
    <p:sldId id="299" r:id="rId41"/>
    <p:sldId id="346" r:id="rId42"/>
    <p:sldId id="300" r:id="rId43"/>
    <p:sldId id="301" r:id="rId44"/>
    <p:sldId id="302" r:id="rId45"/>
    <p:sldId id="286" r:id="rId46"/>
    <p:sldId id="347" r:id="rId47"/>
    <p:sldId id="306" r:id="rId48"/>
    <p:sldId id="305" r:id="rId49"/>
    <p:sldId id="304" r:id="rId50"/>
    <p:sldId id="348" r:id="rId51"/>
    <p:sldId id="311" r:id="rId52"/>
    <p:sldId id="349" r:id="rId53"/>
    <p:sldId id="312" r:id="rId54"/>
    <p:sldId id="310" r:id="rId55"/>
    <p:sldId id="313" r:id="rId56"/>
    <p:sldId id="314" r:id="rId57"/>
    <p:sldId id="315" r:id="rId58"/>
    <p:sldId id="350" r:id="rId59"/>
    <p:sldId id="316" r:id="rId60"/>
    <p:sldId id="351" r:id="rId61"/>
    <p:sldId id="318" r:id="rId62"/>
    <p:sldId id="317" r:id="rId63"/>
    <p:sldId id="352" r:id="rId64"/>
    <p:sldId id="319" r:id="rId65"/>
    <p:sldId id="320" r:id="rId66"/>
    <p:sldId id="321" r:id="rId67"/>
    <p:sldId id="353" r:id="rId68"/>
    <p:sldId id="340" r:id="rId69"/>
    <p:sldId id="341" r:id="rId70"/>
    <p:sldId id="354" r:id="rId71"/>
    <p:sldId id="322" r:id="rId72"/>
    <p:sldId id="355" r:id="rId73"/>
    <p:sldId id="323" r:id="rId74"/>
    <p:sldId id="325" r:id="rId75"/>
    <p:sldId id="324" r:id="rId76"/>
    <p:sldId id="356" r:id="rId77"/>
    <p:sldId id="357" r:id="rId78"/>
    <p:sldId id="284" r:id="rId79"/>
    <p:sldId id="336" r:id="rId80"/>
    <p:sldId id="337" r:id="rId81"/>
    <p:sldId id="338" r:id="rId82"/>
    <p:sldId id="339" r:id="rId83"/>
    <p:sldId id="274" r:id="rId84"/>
    <p:sldId id="334" r:id="rId85"/>
    <p:sldId id="278" r:id="rId86"/>
    <p:sldId id="335" r:id="rId87"/>
    <p:sldId id="309" r:id="rId88"/>
    <p:sldId id="277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66FFCC"/>
    <a:srgbClr val="0000FF"/>
    <a:srgbClr val="9966FF"/>
    <a:srgbClr val="FF66FF"/>
    <a:srgbClr val="0099FF"/>
    <a:srgbClr val="00CCFF"/>
    <a:srgbClr val="6666FF"/>
    <a:srgbClr val="FFFFCC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36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31062-005E-4536-AE55-13C925C67C5C}" type="datetimeFigureOut">
              <a:rPr lang="fr-FR" smtClean="0"/>
              <a:pPr/>
              <a:t>06/11/2012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AD677-76FB-4F1C-A78C-563E61AF8B6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89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1pPr>
            <a:lvl2pPr marL="742950" indent="-28575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2pPr>
            <a:lvl3pPr marL="11430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3pPr>
            <a:lvl4pPr marL="16002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4pPr>
            <a:lvl5pPr marL="2057400" indent="-228600" eaLnBrk="0" hangingPunct="0">
              <a:defRPr sz="1600">
                <a:solidFill>
                  <a:srgbClr val="0066FF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66FF"/>
                </a:solidFill>
                <a:latin typeface="Calibri" pitchFamily="34" charset="0"/>
              </a:defRPr>
            </a:lvl9pPr>
          </a:lstStyle>
          <a:p>
            <a:pPr eaLnBrk="1" hangingPunct="1"/>
            <a:fld id="{CF8DEB70-64CB-4B0B-B43C-32FBECD13C15}" type="slidenum">
              <a:rPr lang="fr-FR" sz="1200" smtClean="0">
                <a:solidFill>
                  <a:schemeClr val="tx1"/>
                </a:solidFill>
                <a:latin typeface="Arial" charset="0"/>
              </a:rPr>
              <a:pPr eaLnBrk="1" hangingPunct="1"/>
              <a:t>1</a:t>
            </a:fld>
            <a:endParaRPr lang="fr-FR" sz="120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AD677-76FB-4F1C-A78C-563E61AF8B6E}" type="slidenum">
              <a:rPr lang="fr-FR" smtClean="0"/>
              <a:pPr/>
              <a:t>37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prstClr val="black"/>
                </a:solidFill>
                <a:latin typeface="Calibri" pitchFamily="34" charset="0"/>
              </a:rPr>
              <a:t>Influence génétique + Alimentation de la mère en fin de gestation (vit E, vit A, sélénium, Mg) + Laps de temps écoulé depuis la dernière exposition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AD677-76FB-4F1C-A78C-563E61AF8B6E}" type="slidenum">
              <a:rPr lang="fr-FR" smtClean="0"/>
              <a:pPr/>
              <a:t>81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cas historiques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Molly</a:t>
            </a:r>
            <a:r>
              <a:rPr lang="fr-FR" baseline="0" dirty="0" smtClean="0"/>
              <a:t> à NYC) sont tragiques pour la population qui les </a:t>
            </a:r>
            <a:r>
              <a:rPr lang="fr-FR" baseline="0" smtClean="0"/>
              <a:t>cotoie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AD677-76FB-4F1C-A78C-563E61AF8B6E}" type="slidenum">
              <a:rPr lang="fr-FR" smtClean="0"/>
              <a:pPr/>
              <a:t>87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ctr">
              <a:defRPr sz="4800" b="1">
                <a:solidFill>
                  <a:schemeClr val="tx2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 dirty="0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buSzPct val="40000"/>
              <a:defRPr sz="2000">
                <a:latin typeface="Calibri" pitchFamily="34" charset="0"/>
              </a:defRPr>
            </a:lvl1pPr>
            <a:lvl2pPr marL="1704975" indent="-177800">
              <a:lnSpc>
                <a:spcPct val="100000"/>
              </a:lnSpc>
              <a:spcBef>
                <a:spcPts val="300"/>
              </a:spcBef>
              <a:buClr>
                <a:srgbClr val="0000FF"/>
              </a:buClr>
              <a:buSzPct val="50000"/>
              <a:buFont typeface="Arial" pitchFamily="34" charset="0"/>
              <a:buChar char="•"/>
              <a:defRPr kumimoji="0" lang="fr-FR" sz="1800" kern="1200" dirty="0" smtClean="0">
                <a:solidFill>
                  <a:srgbClr val="0000FF"/>
                </a:solidFill>
                <a:latin typeface="Calibri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300"/>
              </a:spcBef>
              <a:buSzPct val="40000"/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defRPr>
                <a:solidFill>
                  <a:schemeClr val="bg2">
                    <a:lumMod val="2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713104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buNone/>
              <a:defRPr sz="2800" b="1" cap="none" baseline="0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95736" y="2852936"/>
            <a:ext cx="576064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2">
                    <a:lumMod val="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7" name="Chevron 6"/>
          <p:cNvSpPr/>
          <p:nvPr/>
        </p:nvSpPr>
        <p:spPr>
          <a:xfrm>
            <a:off x="1733296" y="2916424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1547664" y="2924944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screen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extLst/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700808"/>
            <a:ext cx="8229600" cy="430648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A309A6D-C09C-4548-B29A-6CF363A7E532}" type="datetimeFigureOut">
              <a:rPr lang="fr-FR" smtClean="0"/>
              <a:pPr/>
              <a:t>06/11/2012</a:t>
            </a:fld>
            <a:endParaRPr lang="fr-BE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lang="en-US" sz="2800" b="0" kern="1200" dirty="0">
          <a:solidFill>
            <a:schemeClr val="bg2">
              <a:lumMod val="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ikimmuno.u-strasbg.fr/~fonteno/wikimmuno/index.php/Image:Phago_c3b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cteur droit 31"/>
          <p:cNvCxnSpPr/>
          <p:nvPr/>
        </p:nvCxnSpPr>
        <p:spPr>
          <a:xfrm>
            <a:off x="6507257" y="1201989"/>
            <a:ext cx="7843" cy="1468582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/>
          <p:nvPr/>
        </p:nvCxnSpPr>
        <p:spPr>
          <a:xfrm>
            <a:off x="-38100" y="3156544"/>
            <a:ext cx="6428568" cy="5110"/>
          </a:xfrm>
          <a:prstGeom prst="line">
            <a:avLst/>
          </a:prstGeom>
          <a:solidFill>
            <a:srgbClr val="00CC66"/>
          </a:solidFill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600200" y="2597516"/>
            <a:ext cx="2209800" cy="12192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/>
        </p:nvSpPr>
        <p:spPr>
          <a:xfrm flipH="1">
            <a:off x="0" y="399490"/>
            <a:ext cx="8227640" cy="6458510"/>
          </a:xfrm>
          <a:custGeom>
            <a:avLst/>
            <a:gdLst>
              <a:gd name="connsiteX0" fmla="*/ 0 w 7924800"/>
              <a:gd name="connsiteY0" fmla="*/ 5237018 h 5237018"/>
              <a:gd name="connsiteX1" fmla="*/ 1995055 w 7924800"/>
              <a:gd name="connsiteY1" fmla="*/ 2078182 h 5237018"/>
              <a:gd name="connsiteX2" fmla="*/ 7924800 w 7924800"/>
              <a:gd name="connsiteY2" fmla="*/ 0 h 523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800" h="5237018">
                <a:moveTo>
                  <a:pt x="0" y="5237018"/>
                </a:moveTo>
                <a:cubicBezTo>
                  <a:pt x="337127" y="4094018"/>
                  <a:pt x="674255" y="2951018"/>
                  <a:pt x="1995055" y="2078182"/>
                </a:cubicBezTo>
                <a:cubicBezTo>
                  <a:pt x="3315855" y="1205346"/>
                  <a:pt x="5620327" y="602673"/>
                  <a:pt x="7924800" y="0"/>
                </a:cubicBezTo>
              </a:path>
            </a:pathLst>
          </a:custGeom>
          <a:noFill/>
          <a:ln w="762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664454" y="394953"/>
            <a:ext cx="6479546" cy="272924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072778" y="3418192"/>
            <a:ext cx="2438400" cy="4572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Anthony LETORT</a:t>
            </a:r>
          </a:p>
        </p:txBody>
      </p:sp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749561" y="1010609"/>
            <a:ext cx="6400800" cy="147002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fr-FR" dirty="0" smtClean="0"/>
              <a:t>Les mécanismes immunitaires actifs</a:t>
            </a:r>
          </a:p>
        </p:txBody>
      </p:sp>
      <p:pic>
        <p:nvPicPr>
          <p:cNvPr id="5" name="Picture 5" descr="npo00000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8153" y="2601708"/>
            <a:ext cx="1833893" cy="8793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" name="Rectangle 5"/>
          <p:cNvSpPr txBox="1">
            <a:spLocks noChangeArrowheads="1"/>
          </p:cNvSpPr>
          <p:nvPr/>
        </p:nvSpPr>
        <p:spPr>
          <a:xfrm>
            <a:off x="4860032" y="4980644"/>
            <a:ext cx="2514600" cy="828780"/>
          </a:xfrm>
          <a:prstGeom prst="rect">
            <a:avLst/>
          </a:prstGeom>
          <a:solidFill>
            <a:schemeClr val="bg1"/>
          </a:solidFill>
        </p:spPr>
        <p:txBody>
          <a:bodyPr vert="horz" lIns="45720" rIns="45720">
            <a:normAutofit fontScale="77500" lnSpcReduction="20000"/>
          </a:bodyPr>
          <a:lstStyle>
            <a:lvl1pPr marL="0" marR="64008" indent="0" algn="ctr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fr-FR" b="1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ISARA 2A</a:t>
            </a:r>
          </a:p>
          <a:p>
            <a:r>
              <a:rPr lang="fr-FR" dirty="0" smtClean="0">
                <a:solidFill>
                  <a:srgbClr val="00CC66"/>
                </a:solidFill>
                <a:latin typeface="Calibri" pitchFamily="34" charset="0"/>
                <a:cs typeface="Calibri" pitchFamily="34" charset="0"/>
              </a:rPr>
              <a:t>UE Bases de la zootechnie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11392" t="4557" r="18833" b="29370"/>
          <a:stretch>
            <a:fillRect/>
          </a:stretch>
        </p:blipFill>
        <p:spPr bwMode="auto">
          <a:xfrm>
            <a:off x="251520" y="4149080"/>
            <a:ext cx="3978203" cy="235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1" name="Forme libre 470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2" name="ZoneTexte 471"/>
          <p:cNvSpPr txBox="1"/>
          <p:nvPr/>
        </p:nvSpPr>
        <p:spPr>
          <a:xfrm>
            <a:off x="6084168" y="2924944"/>
            <a:ext cx="1944216" cy="830997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6. La cellule dendritique devient cellule présentatrice d’antigènes et migre vers les ganglions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1" name="Forme libre 470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2" name="ZoneTexte 471"/>
          <p:cNvSpPr txBox="1"/>
          <p:nvPr/>
        </p:nvSpPr>
        <p:spPr>
          <a:xfrm>
            <a:off x="5292080" y="4725144"/>
            <a:ext cx="1944216" cy="1569660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6. La CPA rencontre les lymphocytes T portant un récepteur spécifique à un des antigènes qu’elles ont exportés à leur surface</a:t>
            </a:r>
          </a:p>
          <a:p>
            <a:pPr algn="ctr"/>
            <a:r>
              <a:rPr lang="fr-FR" sz="1200" i="1" dirty="0" smtClean="0">
                <a:solidFill>
                  <a:schemeClr val="bg1"/>
                </a:solidFill>
                <a:latin typeface="Calibri" pitchFamily="34" charset="0"/>
              </a:rPr>
              <a:t>a) Mise en place d’une synapse immunologique</a:t>
            </a:r>
          </a:p>
          <a:p>
            <a:pPr algn="ctr"/>
            <a:r>
              <a:rPr lang="fr-FR" sz="1200" i="1" dirty="0" smtClean="0">
                <a:solidFill>
                  <a:schemeClr val="bg1"/>
                </a:solidFill>
                <a:latin typeface="Calibri" pitchFamily="34" charset="0"/>
              </a:rPr>
              <a:t>b)  Activation des LT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242" name="ZoneTexte 241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5868144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TH</a:t>
            </a:r>
          </a:p>
        </p:txBody>
      </p:sp>
      <p:cxnSp>
        <p:nvCxnSpPr>
          <p:cNvPr id="269" name="Connecteur droit avec flèche 268"/>
          <p:cNvCxnSpPr/>
          <p:nvPr/>
        </p:nvCxnSpPr>
        <p:spPr>
          <a:xfrm flipH="1" flipV="1">
            <a:off x="6300192" y="4725144"/>
            <a:ext cx="1236072" cy="449757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ZoneTexte 247"/>
          <p:cNvSpPr txBox="1"/>
          <p:nvPr/>
        </p:nvSpPr>
        <p:spPr>
          <a:xfrm>
            <a:off x="7524328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FF6600"/>
                </a:solidFill>
                <a:latin typeface="Calibri" pitchFamily="34" charset="0"/>
              </a:rPr>
              <a:t>LTc</a:t>
            </a:r>
            <a:endParaRPr lang="fr-FR" sz="1200" dirty="0" smtClean="0">
              <a:solidFill>
                <a:srgbClr val="FF6600"/>
              </a:solidFill>
              <a:latin typeface="Calibri" pitchFamily="34" charset="0"/>
            </a:endParaRPr>
          </a:p>
        </p:txBody>
      </p:sp>
      <p:cxnSp>
        <p:nvCxnSpPr>
          <p:cNvPr id="267" name="Connecteur droit avec flèche 266"/>
          <p:cNvCxnSpPr>
            <a:endCxn id="248" idx="2"/>
          </p:cNvCxnSpPr>
          <p:nvPr/>
        </p:nvCxnSpPr>
        <p:spPr>
          <a:xfrm flipV="1">
            <a:off x="7656844" y="4786119"/>
            <a:ext cx="155516" cy="318444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1" name="ZoneTexte 470"/>
          <p:cNvSpPr txBox="1"/>
          <p:nvPr/>
        </p:nvSpPr>
        <p:spPr>
          <a:xfrm>
            <a:off x="4211960" y="5157192"/>
            <a:ext cx="3024336" cy="830997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7. Prolifération des lymphocytes T activés puis différenciation en TH et en </a:t>
            </a:r>
            <a:r>
              <a:rPr lang="fr-FR" sz="1200" b="1" dirty="0" err="1" smtClean="0">
                <a:solidFill>
                  <a:schemeClr val="bg1"/>
                </a:solidFill>
                <a:latin typeface="Calibri" pitchFamily="34" charset="0"/>
              </a:rPr>
              <a:t>LTc</a:t>
            </a:r>
            <a:endParaRPr lang="fr-FR" sz="1200" b="1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fr-FR" sz="1200" i="1" dirty="0" smtClean="0">
                <a:solidFill>
                  <a:schemeClr val="bg1"/>
                </a:solidFill>
                <a:latin typeface="Calibri" pitchFamily="34" charset="0"/>
              </a:rPr>
              <a:t>La nature des TH dépend des signaux inflammatoires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5868144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TH</a:t>
            </a:r>
          </a:p>
        </p:txBody>
      </p:sp>
      <p:cxnSp>
        <p:nvCxnSpPr>
          <p:cNvPr id="269" name="Connecteur droit avec flèche 268"/>
          <p:cNvCxnSpPr/>
          <p:nvPr/>
        </p:nvCxnSpPr>
        <p:spPr>
          <a:xfrm flipH="1" flipV="1">
            <a:off x="6300192" y="4725144"/>
            <a:ext cx="1236072" cy="449757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73"/>
          <p:cNvGrpSpPr/>
          <p:nvPr/>
        </p:nvGrpSpPr>
        <p:grpSpPr>
          <a:xfrm>
            <a:off x="7524328" y="1844824"/>
            <a:ext cx="1152128" cy="3259739"/>
            <a:chOff x="7524328" y="1844824"/>
            <a:chExt cx="1152128" cy="3259739"/>
          </a:xfrm>
        </p:grpSpPr>
        <p:sp>
          <p:nvSpPr>
            <p:cNvPr id="248" name="ZoneTexte 247"/>
            <p:cNvSpPr txBox="1"/>
            <p:nvPr/>
          </p:nvSpPr>
          <p:spPr>
            <a:xfrm>
              <a:off x="7524328" y="450912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>
                  <a:solidFill>
                    <a:srgbClr val="FF6600"/>
                  </a:solidFill>
                  <a:latin typeface="Calibri" pitchFamily="34" charset="0"/>
                </a:rPr>
                <a:t>LTc</a:t>
              </a:r>
              <a:endParaRPr lang="fr-FR" sz="1200" dirty="0" smtClean="0">
                <a:solidFill>
                  <a:srgbClr val="FF6600"/>
                </a:solidFill>
                <a:latin typeface="Calibri" pitchFamily="34" charset="0"/>
              </a:endParaRPr>
            </a:p>
          </p:txBody>
        </p:sp>
        <p:cxnSp>
          <p:nvCxnSpPr>
            <p:cNvPr id="267" name="Connecteur droit avec flèche 266"/>
            <p:cNvCxnSpPr>
              <a:endCxn id="248" idx="2"/>
            </p:cNvCxnSpPr>
            <p:nvPr/>
          </p:nvCxnSpPr>
          <p:spPr>
            <a:xfrm flipV="1">
              <a:off x="7656844" y="4786119"/>
              <a:ext cx="155516" cy="318444"/>
            </a:xfrm>
            <a:prstGeom prst="straightConnector1">
              <a:avLst/>
            </a:prstGeom>
            <a:ln>
              <a:solidFill>
                <a:srgbClr val="FF66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572"/>
            <p:cNvGrpSpPr/>
            <p:nvPr/>
          </p:nvGrpSpPr>
          <p:grpSpPr>
            <a:xfrm>
              <a:off x="7884368" y="1844824"/>
              <a:ext cx="792088" cy="2428216"/>
              <a:chOff x="7884368" y="1844824"/>
              <a:chExt cx="792088" cy="2428216"/>
            </a:xfrm>
          </p:grpSpPr>
          <p:sp>
            <p:nvSpPr>
              <p:cNvPr id="250" name="Forme libre 249"/>
              <p:cNvSpPr/>
              <p:nvPr/>
            </p:nvSpPr>
            <p:spPr>
              <a:xfrm>
                <a:off x="7884368" y="3861048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2" name="Forme libre 401"/>
              <p:cNvSpPr/>
              <p:nvPr/>
            </p:nvSpPr>
            <p:spPr>
              <a:xfrm>
                <a:off x="8172400" y="2852936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3" name="Forme libre 402"/>
              <p:cNvSpPr/>
              <p:nvPr/>
            </p:nvSpPr>
            <p:spPr>
              <a:xfrm>
                <a:off x="8316416" y="1844824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</p:grpSp>
      </p:grp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ZoneTexte 250"/>
          <p:cNvSpPr txBox="1"/>
          <p:nvPr/>
        </p:nvSpPr>
        <p:spPr>
          <a:xfrm>
            <a:off x="5148064" y="2420888"/>
            <a:ext cx="3024336" cy="646331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8. Migration des Lymphocytes T cytotoxiques vers le site de l’infection</a:t>
            </a:r>
          </a:p>
          <a:p>
            <a:pPr algn="ctr"/>
            <a:r>
              <a:rPr lang="fr-FR" sz="1200" i="1" dirty="0" smtClean="0">
                <a:solidFill>
                  <a:schemeClr val="bg1"/>
                </a:solidFill>
                <a:latin typeface="Calibri" pitchFamily="34" charset="0"/>
              </a:rPr>
              <a:t>Via canaux lymphatiques et via le sang</a:t>
            </a:r>
          </a:p>
        </p:txBody>
      </p:sp>
      <p:sp>
        <p:nvSpPr>
          <p:cNvPr id="252" name="ZoneTexte 251"/>
          <p:cNvSpPr txBox="1"/>
          <p:nvPr/>
        </p:nvSpPr>
        <p:spPr>
          <a:xfrm>
            <a:off x="3707904" y="5013176"/>
            <a:ext cx="3024336" cy="830997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Les TH (</a:t>
            </a:r>
            <a:r>
              <a:rPr lang="fr-FR" sz="1200" dirty="0" err="1" smtClean="0">
                <a:solidFill>
                  <a:schemeClr val="bg1"/>
                </a:solidFill>
                <a:latin typeface="Calibri" pitchFamily="34" charset="0"/>
              </a:rPr>
              <a:t>auxilliaires</a:t>
            </a:r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) migrent vers le site de l’infection et sécrètent des messages inflammatoires correspondant à ceux déjà présents</a:t>
            </a:r>
            <a:endParaRPr lang="fr-FR" sz="1200" i="1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5868144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TH</a:t>
            </a:r>
          </a:p>
        </p:txBody>
      </p:sp>
      <p:cxnSp>
        <p:nvCxnSpPr>
          <p:cNvPr id="242" name="Connecteur droit avec flèche 241"/>
          <p:cNvCxnSpPr/>
          <p:nvPr/>
        </p:nvCxnSpPr>
        <p:spPr>
          <a:xfrm flipH="1" flipV="1">
            <a:off x="5508104" y="4365104"/>
            <a:ext cx="504056" cy="216024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eur droit avec flèche 268"/>
          <p:cNvCxnSpPr/>
          <p:nvPr/>
        </p:nvCxnSpPr>
        <p:spPr>
          <a:xfrm flipH="1" flipV="1">
            <a:off x="6300192" y="4725144"/>
            <a:ext cx="1236072" cy="449757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73"/>
          <p:cNvGrpSpPr/>
          <p:nvPr/>
        </p:nvGrpSpPr>
        <p:grpSpPr>
          <a:xfrm>
            <a:off x="7524328" y="1844824"/>
            <a:ext cx="1152128" cy="3259739"/>
            <a:chOff x="7524328" y="1844824"/>
            <a:chExt cx="1152128" cy="3259739"/>
          </a:xfrm>
        </p:grpSpPr>
        <p:sp>
          <p:nvSpPr>
            <p:cNvPr id="248" name="ZoneTexte 247"/>
            <p:cNvSpPr txBox="1"/>
            <p:nvPr/>
          </p:nvSpPr>
          <p:spPr>
            <a:xfrm>
              <a:off x="7524328" y="450912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>
                  <a:solidFill>
                    <a:srgbClr val="FF6600"/>
                  </a:solidFill>
                  <a:latin typeface="Calibri" pitchFamily="34" charset="0"/>
                </a:rPr>
                <a:t>LTc</a:t>
              </a:r>
              <a:endParaRPr lang="fr-FR" sz="1200" dirty="0" smtClean="0">
                <a:solidFill>
                  <a:srgbClr val="FF6600"/>
                </a:solidFill>
                <a:latin typeface="Calibri" pitchFamily="34" charset="0"/>
              </a:endParaRPr>
            </a:p>
          </p:txBody>
        </p:sp>
        <p:cxnSp>
          <p:nvCxnSpPr>
            <p:cNvPr id="267" name="Connecteur droit avec flèche 266"/>
            <p:cNvCxnSpPr>
              <a:endCxn id="248" idx="2"/>
            </p:cNvCxnSpPr>
            <p:nvPr/>
          </p:nvCxnSpPr>
          <p:spPr>
            <a:xfrm flipV="1">
              <a:off x="7656844" y="4786119"/>
              <a:ext cx="155516" cy="318444"/>
            </a:xfrm>
            <a:prstGeom prst="straightConnector1">
              <a:avLst/>
            </a:prstGeom>
            <a:ln>
              <a:solidFill>
                <a:srgbClr val="FF66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572"/>
            <p:cNvGrpSpPr/>
            <p:nvPr/>
          </p:nvGrpSpPr>
          <p:grpSpPr>
            <a:xfrm>
              <a:off x="7884368" y="1844824"/>
              <a:ext cx="792088" cy="2428216"/>
              <a:chOff x="7884368" y="1844824"/>
              <a:chExt cx="792088" cy="2428216"/>
            </a:xfrm>
          </p:grpSpPr>
          <p:sp>
            <p:nvSpPr>
              <p:cNvPr id="250" name="Forme libre 249"/>
              <p:cNvSpPr/>
              <p:nvPr/>
            </p:nvSpPr>
            <p:spPr>
              <a:xfrm>
                <a:off x="7884368" y="3861048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2" name="Forme libre 401"/>
              <p:cNvSpPr/>
              <p:nvPr/>
            </p:nvSpPr>
            <p:spPr>
              <a:xfrm>
                <a:off x="8172400" y="2852936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3" name="Forme libre 402"/>
              <p:cNvSpPr/>
              <p:nvPr/>
            </p:nvSpPr>
            <p:spPr>
              <a:xfrm>
                <a:off x="8316416" y="1844824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</p:grpSp>
      </p:grpSp>
      <p:sp>
        <p:nvSpPr>
          <p:cNvPr id="404" name="Forme libre 403"/>
          <p:cNvSpPr/>
          <p:nvPr/>
        </p:nvSpPr>
        <p:spPr>
          <a:xfrm>
            <a:off x="8028384" y="764704"/>
            <a:ext cx="360040" cy="411992"/>
          </a:xfrm>
          <a:custGeom>
            <a:avLst/>
            <a:gdLst>
              <a:gd name="connsiteX0" fmla="*/ 46892 w 505767"/>
              <a:gd name="connsiteY0" fmla="*/ 152400 h 556008"/>
              <a:gd name="connsiteX1" fmla="*/ 358391 w 505767"/>
              <a:gd name="connsiteY1" fmla="*/ 51916 h 556008"/>
              <a:gd name="connsiteX2" fmla="*/ 458875 w 505767"/>
              <a:gd name="connsiteY2" fmla="*/ 463899 h 556008"/>
              <a:gd name="connsiteX3" fmla="*/ 77038 w 505767"/>
              <a:gd name="connsiteY3" fmla="*/ 504092 h 556008"/>
              <a:gd name="connsiteX4" fmla="*/ 46892 w 505767"/>
              <a:gd name="connsiteY4" fmla="*/ 152400 h 55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7" h="556008">
                <a:moveTo>
                  <a:pt x="46892" y="152400"/>
                </a:moveTo>
                <a:cubicBezTo>
                  <a:pt x="93784" y="77037"/>
                  <a:pt x="289727" y="0"/>
                  <a:pt x="358391" y="51916"/>
                </a:cubicBezTo>
                <a:cubicBezTo>
                  <a:pt x="427055" y="103832"/>
                  <a:pt x="505767" y="388536"/>
                  <a:pt x="458875" y="463899"/>
                </a:cubicBezTo>
                <a:cubicBezTo>
                  <a:pt x="411983" y="539262"/>
                  <a:pt x="145702" y="556008"/>
                  <a:pt x="77038" y="504092"/>
                </a:cubicBezTo>
                <a:cubicBezTo>
                  <a:pt x="8374" y="452176"/>
                  <a:pt x="0" y="227763"/>
                  <a:pt x="46892" y="152400"/>
                </a:cubicBezTo>
                <a:close/>
              </a:path>
            </a:pathLst>
          </a:custGeom>
          <a:solidFill>
            <a:srgbClr val="7030A0"/>
          </a:solidFill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atin typeface="Calibri" pitchFamily="34" charset="0"/>
              </a:rPr>
              <a:t>LTc</a:t>
            </a:r>
            <a:endParaRPr lang="fr-FR" sz="1000" dirty="0">
              <a:latin typeface="Calibri" pitchFamily="34" charset="0"/>
            </a:endParaRPr>
          </a:p>
        </p:txBody>
      </p:sp>
      <p:sp>
        <p:nvSpPr>
          <p:cNvPr id="405" name="Étoile à 7 branches 404"/>
          <p:cNvSpPr/>
          <p:nvPr/>
        </p:nvSpPr>
        <p:spPr>
          <a:xfrm>
            <a:off x="8100392" y="692696"/>
            <a:ext cx="216024" cy="144016"/>
          </a:xfrm>
          <a:prstGeom prst="star7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ZoneTexte 250"/>
          <p:cNvSpPr txBox="1"/>
          <p:nvPr/>
        </p:nvSpPr>
        <p:spPr>
          <a:xfrm>
            <a:off x="6760179" y="1227419"/>
            <a:ext cx="2304256" cy="461665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9. Les </a:t>
            </a:r>
            <a:r>
              <a:rPr lang="fr-FR" sz="1200" b="1" dirty="0" err="1" smtClean="0">
                <a:solidFill>
                  <a:schemeClr val="bg1"/>
                </a:solidFill>
                <a:latin typeface="Calibri" pitchFamily="34" charset="0"/>
              </a:rPr>
              <a:t>LTc</a:t>
            </a:r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 détruisent les cellules infectées</a:t>
            </a:r>
            <a:endParaRPr lang="fr-FR" sz="1200" i="1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52" name="ZoneTexte 251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253" name="ZoneTexte 252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5868144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TH</a:t>
            </a:r>
          </a:p>
        </p:txBody>
      </p:sp>
      <p:cxnSp>
        <p:nvCxnSpPr>
          <p:cNvPr id="242" name="Connecteur droit avec flèche 241"/>
          <p:cNvCxnSpPr/>
          <p:nvPr/>
        </p:nvCxnSpPr>
        <p:spPr>
          <a:xfrm flipH="1" flipV="1">
            <a:off x="5508104" y="4365104"/>
            <a:ext cx="504056" cy="216024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ZoneTexte 262"/>
          <p:cNvSpPr txBox="1"/>
          <p:nvPr/>
        </p:nvSpPr>
        <p:spPr>
          <a:xfrm>
            <a:off x="7020272" y="587727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plasmocytes</a:t>
            </a:r>
          </a:p>
        </p:txBody>
      </p:sp>
      <p:cxnSp>
        <p:nvCxnSpPr>
          <p:cNvPr id="269" name="Connecteur droit avec flèche 268"/>
          <p:cNvCxnSpPr/>
          <p:nvPr/>
        </p:nvCxnSpPr>
        <p:spPr>
          <a:xfrm flipH="1" flipV="1">
            <a:off x="6300192" y="4725144"/>
            <a:ext cx="1236072" cy="449757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eur droit avec flèche 270"/>
          <p:cNvCxnSpPr/>
          <p:nvPr/>
        </p:nvCxnSpPr>
        <p:spPr>
          <a:xfrm flipH="1">
            <a:off x="7546312" y="5674993"/>
            <a:ext cx="11936" cy="263583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573"/>
          <p:cNvGrpSpPr/>
          <p:nvPr/>
        </p:nvGrpSpPr>
        <p:grpSpPr>
          <a:xfrm>
            <a:off x="7524328" y="1844824"/>
            <a:ext cx="1152128" cy="3259739"/>
            <a:chOff x="7524328" y="1844824"/>
            <a:chExt cx="1152128" cy="3259739"/>
          </a:xfrm>
        </p:grpSpPr>
        <p:sp>
          <p:nvSpPr>
            <p:cNvPr id="248" name="ZoneTexte 247"/>
            <p:cNvSpPr txBox="1"/>
            <p:nvPr/>
          </p:nvSpPr>
          <p:spPr>
            <a:xfrm>
              <a:off x="7524328" y="450912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>
                  <a:solidFill>
                    <a:srgbClr val="FF6600"/>
                  </a:solidFill>
                  <a:latin typeface="Calibri" pitchFamily="34" charset="0"/>
                </a:rPr>
                <a:t>LTc</a:t>
              </a:r>
              <a:endParaRPr lang="fr-FR" sz="1200" dirty="0" smtClean="0">
                <a:solidFill>
                  <a:srgbClr val="FF6600"/>
                </a:solidFill>
                <a:latin typeface="Calibri" pitchFamily="34" charset="0"/>
              </a:endParaRPr>
            </a:p>
          </p:txBody>
        </p:sp>
        <p:cxnSp>
          <p:nvCxnSpPr>
            <p:cNvPr id="267" name="Connecteur droit avec flèche 266"/>
            <p:cNvCxnSpPr>
              <a:endCxn id="248" idx="2"/>
            </p:cNvCxnSpPr>
            <p:nvPr/>
          </p:nvCxnSpPr>
          <p:spPr>
            <a:xfrm flipV="1">
              <a:off x="7656844" y="4786119"/>
              <a:ext cx="155516" cy="318444"/>
            </a:xfrm>
            <a:prstGeom prst="straightConnector1">
              <a:avLst/>
            </a:prstGeom>
            <a:ln>
              <a:solidFill>
                <a:srgbClr val="FF66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572"/>
            <p:cNvGrpSpPr/>
            <p:nvPr/>
          </p:nvGrpSpPr>
          <p:grpSpPr>
            <a:xfrm>
              <a:off x="7884368" y="1844824"/>
              <a:ext cx="792088" cy="2428216"/>
              <a:chOff x="7884368" y="1844824"/>
              <a:chExt cx="792088" cy="2428216"/>
            </a:xfrm>
          </p:grpSpPr>
          <p:sp>
            <p:nvSpPr>
              <p:cNvPr id="250" name="Forme libre 249"/>
              <p:cNvSpPr/>
              <p:nvPr/>
            </p:nvSpPr>
            <p:spPr>
              <a:xfrm>
                <a:off x="7884368" y="3861048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2" name="Forme libre 401"/>
              <p:cNvSpPr/>
              <p:nvPr/>
            </p:nvSpPr>
            <p:spPr>
              <a:xfrm>
                <a:off x="8172400" y="2852936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3" name="Forme libre 402"/>
              <p:cNvSpPr/>
              <p:nvPr/>
            </p:nvSpPr>
            <p:spPr>
              <a:xfrm>
                <a:off x="8316416" y="1844824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</p:grpSp>
      </p:grpSp>
      <p:sp>
        <p:nvSpPr>
          <p:cNvPr id="404" name="Forme libre 403"/>
          <p:cNvSpPr/>
          <p:nvPr/>
        </p:nvSpPr>
        <p:spPr>
          <a:xfrm>
            <a:off x="8028384" y="764704"/>
            <a:ext cx="360040" cy="411992"/>
          </a:xfrm>
          <a:custGeom>
            <a:avLst/>
            <a:gdLst>
              <a:gd name="connsiteX0" fmla="*/ 46892 w 505767"/>
              <a:gd name="connsiteY0" fmla="*/ 152400 h 556008"/>
              <a:gd name="connsiteX1" fmla="*/ 358391 w 505767"/>
              <a:gd name="connsiteY1" fmla="*/ 51916 h 556008"/>
              <a:gd name="connsiteX2" fmla="*/ 458875 w 505767"/>
              <a:gd name="connsiteY2" fmla="*/ 463899 h 556008"/>
              <a:gd name="connsiteX3" fmla="*/ 77038 w 505767"/>
              <a:gd name="connsiteY3" fmla="*/ 504092 h 556008"/>
              <a:gd name="connsiteX4" fmla="*/ 46892 w 505767"/>
              <a:gd name="connsiteY4" fmla="*/ 152400 h 55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7" h="556008">
                <a:moveTo>
                  <a:pt x="46892" y="152400"/>
                </a:moveTo>
                <a:cubicBezTo>
                  <a:pt x="93784" y="77037"/>
                  <a:pt x="289727" y="0"/>
                  <a:pt x="358391" y="51916"/>
                </a:cubicBezTo>
                <a:cubicBezTo>
                  <a:pt x="427055" y="103832"/>
                  <a:pt x="505767" y="388536"/>
                  <a:pt x="458875" y="463899"/>
                </a:cubicBezTo>
                <a:cubicBezTo>
                  <a:pt x="411983" y="539262"/>
                  <a:pt x="145702" y="556008"/>
                  <a:pt x="77038" y="504092"/>
                </a:cubicBezTo>
                <a:cubicBezTo>
                  <a:pt x="8374" y="452176"/>
                  <a:pt x="0" y="227763"/>
                  <a:pt x="46892" y="152400"/>
                </a:cubicBezTo>
                <a:close/>
              </a:path>
            </a:pathLst>
          </a:custGeom>
          <a:solidFill>
            <a:srgbClr val="7030A0"/>
          </a:solidFill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atin typeface="Calibri" pitchFamily="34" charset="0"/>
              </a:rPr>
              <a:t>LTc</a:t>
            </a:r>
            <a:endParaRPr lang="fr-FR" sz="1000" dirty="0">
              <a:latin typeface="Calibri" pitchFamily="34" charset="0"/>
            </a:endParaRPr>
          </a:p>
        </p:txBody>
      </p:sp>
      <p:sp>
        <p:nvSpPr>
          <p:cNvPr id="405" name="Étoile à 7 branches 404"/>
          <p:cNvSpPr/>
          <p:nvPr/>
        </p:nvSpPr>
        <p:spPr>
          <a:xfrm>
            <a:off x="8100392" y="692696"/>
            <a:ext cx="216024" cy="144016"/>
          </a:xfrm>
          <a:prstGeom prst="star7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3" name="ZoneTexte 682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684" name="ZoneTexte 683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471" name="ZoneTexte 470"/>
          <p:cNvSpPr txBox="1"/>
          <p:nvPr/>
        </p:nvSpPr>
        <p:spPr>
          <a:xfrm>
            <a:off x="4788024" y="5373216"/>
            <a:ext cx="2304256" cy="830997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10. Après contact avec la CPA, les lymphocytes B spécifiques prolifèrent et se différencient en plasmocytes</a:t>
            </a:r>
            <a:endParaRPr lang="fr-FR" sz="1200" i="1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5868144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TH</a:t>
            </a:r>
          </a:p>
        </p:txBody>
      </p:sp>
      <p:cxnSp>
        <p:nvCxnSpPr>
          <p:cNvPr id="242" name="Connecteur droit avec flèche 241"/>
          <p:cNvCxnSpPr/>
          <p:nvPr/>
        </p:nvCxnSpPr>
        <p:spPr>
          <a:xfrm flipH="1" flipV="1">
            <a:off x="5508104" y="4365104"/>
            <a:ext cx="504056" cy="216024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ZoneTexte 262"/>
          <p:cNvSpPr txBox="1"/>
          <p:nvPr/>
        </p:nvSpPr>
        <p:spPr>
          <a:xfrm>
            <a:off x="7020272" y="587727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plasmocytes</a:t>
            </a:r>
          </a:p>
        </p:txBody>
      </p:sp>
      <p:cxnSp>
        <p:nvCxnSpPr>
          <p:cNvPr id="269" name="Connecteur droit avec flèche 268"/>
          <p:cNvCxnSpPr/>
          <p:nvPr/>
        </p:nvCxnSpPr>
        <p:spPr>
          <a:xfrm flipH="1" flipV="1">
            <a:off x="6300192" y="4725144"/>
            <a:ext cx="1236072" cy="449757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eur droit avec flèche 270"/>
          <p:cNvCxnSpPr/>
          <p:nvPr/>
        </p:nvCxnSpPr>
        <p:spPr>
          <a:xfrm flipH="1">
            <a:off x="7546312" y="5674993"/>
            <a:ext cx="11936" cy="263583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573"/>
          <p:cNvGrpSpPr/>
          <p:nvPr/>
        </p:nvGrpSpPr>
        <p:grpSpPr>
          <a:xfrm>
            <a:off x="7524328" y="1844824"/>
            <a:ext cx="1152128" cy="3259739"/>
            <a:chOff x="7524328" y="1844824"/>
            <a:chExt cx="1152128" cy="3259739"/>
          </a:xfrm>
        </p:grpSpPr>
        <p:sp>
          <p:nvSpPr>
            <p:cNvPr id="248" name="ZoneTexte 247"/>
            <p:cNvSpPr txBox="1"/>
            <p:nvPr/>
          </p:nvSpPr>
          <p:spPr>
            <a:xfrm>
              <a:off x="7524328" y="450912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>
                  <a:solidFill>
                    <a:srgbClr val="FF6600"/>
                  </a:solidFill>
                  <a:latin typeface="Calibri" pitchFamily="34" charset="0"/>
                </a:rPr>
                <a:t>LTc</a:t>
              </a:r>
              <a:endParaRPr lang="fr-FR" sz="1200" dirty="0" smtClean="0">
                <a:solidFill>
                  <a:srgbClr val="FF6600"/>
                </a:solidFill>
                <a:latin typeface="Calibri" pitchFamily="34" charset="0"/>
              </a:endParaRPr>
            </a:p>
          </p:txBody>
        </p:sp>
        <p:cxnSp>
          <p:nvCxnSpPr>
            <p:cNvPr id="267" name="Connecteur droit avec flèche 266"/>
            <p:cNvCxnSpPr>
              <a:endCxn id="248" idx="2"/>
            </p:cNvCxnSpPr>
            <p:nvPr/>
          </p:nvCxnSpPr>
          <p:spPr>
            <a:xfrm flipV="1">
              <a:off x="7656844" y="4786119"/>
              <a:ext cx="155516" cy="318444"/>
            </a:xfrm>
            <a:prstGeom prst="straightConnector1">
              <a:avLst/>
            </a:prstGeom>
            <a:ln>
              <a:solidFill>
                <a:srgbClr val="FF66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572"/>
            <p:cNvGrpSpPr/>
            <p:nvPr/>
          </p:nvGrpSpPr>
          <p:grpSpPr>
            <a:xfrm>
              <a:off x="7884368" y="1844824"/>
              <a:ext cx="792088" cy="2428216"/>
              <a:chOff x="7884368" y="1844824"/>
              <a:chExt cx="792088" cy="2428216"/>
            </a:xfrm>
          </p:grpSpPr>
          <p:sp>
            <p:nvSpPr>
              <p:cNvPr id="250" name="Forme libre 249"/>
              <p:cNvSpPr/>
              <p:nvPr/>
            </p:nvSpPr>
            <p:spPr>
              <a:xfrm>
                <a:off x="7884368" y="3861048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2" name="Forme libre 401"/>
              <p:cNvSpPr/>
              <p:nvPr/>
            </p:nvSpPr>
            <p:spPr>
              <a:xfrm>
                <a:off x="8172400" y="2852936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3" name="Forme libre 402"/>
              <p:cNvSpPr/>
              <p:nvPr/>
            </p:nvSpPr>
            <p:spPr>
              <a:xfrm>
                <a:off x="8316416" y="1844824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</p:grpSp>
      </p:grpSp>
      <p:sp>
        <p:nvSpPr>
          <p:cNvPr id="404" name="Forme libre 403"/>
          <p:cNvSpPr/>
          <p:nvPr/>
        </p:nvSpPr>
        <p:spPr>
          <a:xfrm>
            <a:off x="8028384" y="764704"/>
            <a:ext cx="360040" cy="411992"/>
          </a:xfrm>
          <a:custGeom>
            <a:avLst/>
            <a:gdLst>
              <a:gd name="connsiteX0" fmla="*/ 46892 w 505767"/>
              <a:gd name="connsiteY0" fmla="*/ 152400 h 556008"/>
              <a:gd name="connsiteX1" fmla="*/ 358391 w 505767"/>
              <a:gd name="connsiteY1" fmla="*/ 51916 h 556008"/>
              <a:gd name="connsiteX2" fmla="*/ 458875 w 505767"/>
              <a:gd name="connsiteY2" fmla="*/ 463899 h 556008"/>
              <a:gd name="connsiteX3" fmla="*/ 77038 w 505767"/>
              <a:gd name="connsiteY3" fmla="*/ 504092 h 556008"/>
              <a:gd name="connsiteX4" fmla="*/ 46892 w 505767"/>
              <a:gd name="connsiteY4" fmla="*/ 152400 h 55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7" h="556008">
                <a:moveTo>
                  <a:pt x="46892" y="152400"/>
                </a:moveTo>
                <a:cubicBezTo>
                  <a:pt x="93784" y="77037"/>
                  <a:pt x="289727" y="0"/>
                  <a:pt x="358391" y="51916"/>
                </a:cubicBezTo>
                <a:cubicBezTo>
                  <a:pt x="427055" y="103832"/>
                  <a:pt x="505767" y="388536"/>
                  <a:pt x="458875" y="463899"/>
                </a:cubicBezTo>
                <a:cubicBezTo>
                  <a:pt x="411983" y="539262"/>
                  <a:pt x="145702" y="556008"/>
                  <a:pt x="77038" y="504092"/>
                </a:cubicBezTo>
                <a:cubicBezTo>
                  <a:pt x="8374" y="452176"/>
                  <a:pt x="0" y="227763"/>
                  <a:pt x="46892" y="152400"/>
                </a:cubicBezTo>
                <a:close/>
              </a:path>
            </a:pathLst>
          </a:custGeom>
          <a:solidFill>
            <a:srgbClr val="7030A0"/>
          </a:solidFill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atin typeface="Calibri" pitchFamily="34" charset="0"/>
              </a:rPr>
              <a:t>LTc</a:t>
            </a:r>
            <a:endParaRPr lang="fr-FR" sz="1000" dirty="0">
              <a:latin typeface="Calibri" pitchFamily="34" charset="0"/>
            </a:endParaRPr>
          </a:p>
        </p:txBody>
      </p:sp>
      <p:sp>
        <p:nvSpPr>
          <p:cNvPr id="405" name="Étoile à 7 branches 404"/>
          <p:cNvSpPr/>
          <p:nvPr/>
        </p:nvSpPr>
        <p:spPr>
          <a:xfrm>
            <a:off x="8100392" y="692696"/>
            <a:ext cx="216024" cy="144016"/>
          </a:xfrm>
          <a:prstGeom prst="star7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0" name="Groupe 675"/>
          <p:cNvGrpSpPr/>
          <p:nvPr/>
        </p:nvGrpSpPr>
        <p:grpSpPr>
          <a:xfrm>
            <a:off x="5508104" y="5589240"/>
            <a:ext cx="1563478" cy="972256"/>
            <a:chOff x="4355976" y="5445224"/>
            <a:chExt cx="1563478" cy="972256"/>
          </a:xfrm>
        </p:grpSpPr>
        <p:sp>
          <p:nvSpPr>
            <p:cNvPr id="262" name="ZoneTexte 261"/>
            <p:cNvSpPr txBox="1"/>
            <p:nvPr/>
          </p:nvSpPr>
          <p:spPr>
            <a:xfrm>
              <a:off x="4355976" y="5733256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Calibri" pitchFamily="34" charset="0"/>
                </a:rPr>
                <a:t>Anticorps</a:t>
              </a:r>
            </a:p>
            <a:p>
              <a:pPr algn="ctr"/>
              <a:r>
                <a:rPr lang="fr-FR" sz="800" dirty="0" err="1" smtClean="0">
                  <a:latin typeface="Calibri" pitchFamily="34" charset="0"/>
                </a:rPr>
                <a:t>IgM</a:t>
              </a:r>
              <a:endParaRPr lang="fr-FR" sz="800" dirty="0" smtClean="0">
                <a:latin typeface="Calibri" pitchFamily="34" charset="0"/>
              </a:endParaRPr>
            </a:p>
          </p:txBody>
        </p:sp>
        <p:grpSp>
          <p:nvGrpSpPr>
            <p:cNvPr id="261" name="Groupe 625"/>
            <p:cNvGrpSpPr/>
            <p:nvPr/>
          </p:nvGrpSpPr>
          <p:grpSpPr>
            <a:xfrm>
              <a:off x="5076056" y="5445224"/>
              <a:ext cx="843398" cy="972256"/>
              <a:chOff x="4017090" y="5373216"/>
              <a:chExt cx="843398" cy="972256"/>
            </a:xfrm>
          </p:grpSpPr>
          <p:grpSp>
            <p:nvGrpSpPr>
              <p:cNvPr id="264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70" name="Connecteur droit 66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Connecteur droit 67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68" name="Connecteur droit 66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Connecteur droit 66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6" name="Connecteur droit 66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Connecteur droit 66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4" name="Connecteur droit 66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Connecteur droit 66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2" name="Connecteur droit 66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Connecteur droit 66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0" name="Connecteur droit 65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Connecteur droit 66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50" name="Connecteur droit 64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Connecteur droit 65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8" name="Connecteur droit 64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Connecteur droit 64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6" name="Connecteur droit 64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Connecteur droit 64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4" name="Connecteur droit 64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Connecteur droit 64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42" name="Connecteur droit 64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Connecteur droit 64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83" name="ZoneTexte 682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684" name="ZoneTexte 683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471" name="ZoneTexte 470"/>
          <p:cNvSpPr txBox="1"/>
          <p:nvPr/>
        </p:nvSpPr>
        <p:spPr>
          <a:xfrm>
            <a:off x="3707904" y="4725144"/>
            <a:ext cx="2304256" cy="1015663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11. Les plasmocytes expulsent les anticorps </a:t>
            </a:r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(qui sont la forme soluble du récepteur spécifique aux antigènes présentés par la CPA)</a:t>
            </a:r>
            <a:endParaRPr lang="fr-FR" sz="1200" i="1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72" name="ZoneTexte 471"/>
          <p:cNvSpPr txBox="1"/>
          <p:nvPr/>
        </p:nvSpPr>
        <p:spPr>
          <a:xfrm>
            <a:off x="4211960" y="5877272"/>
            <a:ext cx="1440160" cy="86177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Les premiers sécrétés sont les </a:t>
            </a:r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IgM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 car leur affinité plus faible aux antigènes libère les plasmocytes plus vite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animBg="1"/>
      <p:bldP spid="4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679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572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71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70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5868144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TH</a:t>
            </a:r>
          </a:p>
        </p:txBody>
      </p:sp>
      <p:cxnSp>
        <p:nvCxnSpPr>
          <p:cNvPr id="242" name="Connecteur droit avec flèche 241"/>
          <p:cNvCxnSpPr/>
          <p:nvPr/>
        </p:nvCxnSpPr>
        <p:spPr>
          <a:xfrm flipH="1" flipV="1">
            <a:off x="5508104" y="4365104"/>
            <a:ext cx="504056" cy="216024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ZoneTexte 262"/>
          <p:cNvSpPr txBox="1"/>
          <p:nvPr/>
        </p:nvSpPr>
        <p:spPr>
          <a:xfrm>
            <a:off x="7020272" y="587727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plasmocytes</a:t>
            </a:r>
          </a:p>
        </p:txBody>
      </p:sp>
      <p:cxnSp>
        <p:nvCxnSpPr>
          <p:cNvPr id="269" name="Connecteur droit avec flèche 268"/>
          <p:cNvCxnSpPr/>
          <p:nvPr/>
        </p:nvCxnSpPr>
        <p:spPr>
          <a:xfrm flipH="1" flipV="1">
            <a:off x="6300192" y="4725144"/>
            <a:ext cx="1236072" cy="449757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eur droit avec flèche 270"/>
          <p:cNvCxnSpPr/>
          <p:nvPr/>
        </p:nvCxnSpPr>
        <p:spPr>
          <a:xfrm flipH="1">
            <a:off x="7546312" y="5674993"/>
            <a:ext cx="11936" cy="263583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74" name="Groupe 573"/>
          <p:cNvGrpSpPr/>
          <p:nvPr/>
        </p:nvGrpSpPr>
        <p:grpSpPr>
          <a:xfrm>
            <a:off x="7524328" y="1844824"/>
            <a:ext cx="1152128" cy="3259739"/>
            <a:chOff x="7524328" y="1844824"/>
            <a:chExt cx="1152128" cy="3259739"/>
          </a:xfrm>
        </p:grpSpPr>
        <p:sp>
          <p:nvSpPr>
            <p:cNvPr id="248" name="ZoneTexte 247"/>
            <p:cNvSpPr txBox="1"/>
            <p:nvPr/>
          </p:nvSpPr>
          <p:spPr>
            <a:xfrm>
              <a:off x="7524328" y="450912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>
                  <a:solidFill>
                    <a:srgbClr val="FF6600"/>
                  </a:solidFill>
                  <a:latin typeface="Calibri" pitchFamily="34" charset="0"/>
                </a:rPr>
                <a:t>LTc</a:t>
              </a:r>
              <a:endParaRPr lang="fr-FR" sz="1200" dirty="0" smtClean="0">
                <a:solidFill>
                  <a:srgbClr val="FF6600"/>
                </a:solidFill>
                <a:latin typeface="Calibri" pitchFamily="34" charset="0"/>
              </a:endParaRPr>
            </a:p>
          </p:txBody>
        </p:sp>
        <p:cxnSp>
          <p:nvCxnSpPr>
            <p:cNvPr id="267" name="Connecteur droit avec flèche 266"/>
            <p:cNvCxnSpPr>
              <a:endCxn id="248" idx="2"/>
            </p:cNvCxnSpPr>
            <p:nvPr/>
          </p:nvCxnSpPr>
          <p:spPr>
            <a:xfrm flipV="1">
              <a:off x="7656844" y="4786119"/>
              <a:ext cx="155516" cy="318444"/>
            </a:xfrm>
            <a:prstGeom prst="straightConnector1">
              <a:avLst/>
            </a:prstGeom>
            <a:ln>
              <a:solidFill>
                <a:srgbClr val="FF66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3" name="Groupe 572"/>
            <p:cNvGrpSpPr/>
            <p:nvPr/>
          </p:nvGrpSpPr>
          <p:grpSpPr>
            <a:xfrm>
              <a:off x="7884368" y="1844824"/>
              <a:ext cx="792088" cy="2428216"/>
              <a:chOff x="7884368" y="1844824"/>
              <a:chExt cx="792088" cy="2428216"/>
            </a:xfrm>
          </p:grpSpPr>
          <p:sp>
            <p:nvSpPr>
              <p:cNvPr id="250" name="Forme libre 249"/>
              <p:cNvSpPr/>
              <p:nvPr/>
            </p:nvSpPr>
            <p:spPr>
              <a:xfrm>
                <a:off x="7884368" y="3861048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2" name="Forme libre 401"/>
              <p:cNvSpPr/>
              <p:nvPr/>
            </p:nvSpPr>
            <p:spPr>
              <a:xfrm>
                <a:off x="8172400" y="2852936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3" name="Forme libre 402"/>
              <p:cNvSpPr/>
              <p:nvPr/>
            </p:nvSpPr>
            <p:spPr>
              <a:xfrm>
                <a:off x="8316416" y="1844824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</p:grpSp>
      </p:grpSp>
      <p:sp>
        <p:nvSpPr>
          <p:cNvPr id="404" name="Forme libre 403"/>
          <p:cNvSpPr/>
          <p:nvPr/>
        </p:nvSpPr>
        <p:spPr>
          <a:xfrm>
            <a:off x="8028384" y="764704"/>
            <a:ext cx="360040" cy="411992"/>
          </a:xfrm>
          <a:custGeom>
            <a:avLst/>
            <a:gdLst>
              <a:gd name="connsiteX0" fmla="*/ 46892 w 505767"/>
              <a:gd name="connsiteY0" fmla="*/ 152400 h 556008"/>
              <a:gd name="connsiteX1" fmla="*/ 358391 w 505767"/>
              <a:gd name="connsiteY1" fmla="*/ 51916 h 556008"/>
              <a:gd name="connsiteX2" fmla="*/ 458875 w 505767"/>
              <a:gd name="connsiteY2" fmla="*/ 463899 h 556008"/>
              <a:gd name="connsiteX3" fmla="*/ 77038 w 505767"/>
              <a:gd name="connsiteY3" fmla="*/ 504092 h 556008"/>
              <a:gd name="connsiteX4" fmla="*/ 46892 w 505767"/>
              <a:gd name="connsiteY4" fmla="*/ 152400 h 55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7" h="556008">
                <a:moveTo>
                  <a:pt x="46892" y="152400"/>
                </a:moveTo>
                <a:cubicBezTo>
                  <a:pt x="93784" y="77037"/>
                  <a:pt x="289727" y="0"/>
                  <a:pt x="358391" y="51916"/>
                </a:cubicBezTo>
                <a:cubicBezTo>
                  <a:pt x="427055" y="103832"/>
                  <a:pt x="505767" y="388536"/>
                  <a:pt x="458875" y="463899"/>
                </a:cubicBezTo>
                <a:cubicBezTo>
                  <a:pt x="411983" y="539262"/>
                  <a:pt x="145702" y="556008"/>
                  <a:pt x="77038" y="504092"/>
                </a:cubicBezTo>
                <a:cubicBezTo>
                  <a:pt x="8374" y="452176"/>
                  <a:pt x="0" y="227763"/>
                  <a:pt x="46892" y="152400"/>
                </a:cubicBezTo>
                <a:close/>
              </a:path>
            </a:pathLst>
          </a:custGeom>
          <a:solidFill>
            <a:srgbClr val="7030A0"/>
          </a:solidFill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atin typeface="Calibri" pitchFamily="34" charset="0"/>
              </a:rPr>
              <a:t>LTc</a:t>
            </a:r>
            <a:endParaRPr lang="fr-FR" sz="1000" dirty="0">
              <a:latin typeface="Calibri" pitchFamily="34" charset="0"/>
            </a:endParaRPr>
          </a:p>
        </p:txBody>
      </p:sp>
      <p:sp>
        <p:nvSpPr>
          <p:cNvPr id="405" name="Étoile à 7 branches 404"/>
          <p:cNvSpPr/>
          <p:nvPr/>
        </p:nvSpPr>
        <p:spPr>
          <a:xfrm>
            <a:off x="8100392" y="692696"/>
            <a:ext cx="216024" cy="144016"/>
          </a:xfrm>
          <a:prstGeom prst="star7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56" name="Groupe 455"/>
          <p:cNvGrpSpPr/>
          <p:nvPr/>
        </p:nvGrpSpPr>
        <p:grpSpPr>
          <a:xfrm>
            <a:off x="4499992" y="4509120"/>
            <a:ext cx="843398" cy="972256"/>
            <a:chOff x="4017090" y="5373216"/>
            <a:chExt cx="843398" cy="972256"/>
          </a:xfrm>
        </p:grpSpPr>
        <p:grpSp>
          <p:nvGrpSpPr>
            <p:cNvPr id="411" name="Groupe 410"/>
            <p:cNvGrpSpPr/>
            <p:nvPr/>
          </p:nvGrpSpPr>
          <p:grpSpPr>
            <a:xfrm>
              <a:off x="4716016" y="6093296"/>
              <a:ext cx="108801" cy="108160"/>
              <a:chOff x="5255287" y="5445224"/>
              <a:chExt cx="108801" cy="108160"/>
            </a:xfrm>
          </p:grpSpPr>
          <p:cxnSp>
            <p:nvCxnSpPr>
              <p:cNvPr id="412" name="Connecteur droit 411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Connecteur droit 412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" name="Groupe 413"/>
            <p:cNvGrpSpPr/>
            <p:nvPr/>
          </p:nvGrpSpPr>
          <p:grpSpPr>
            <a:xfrm rot="3678954">
              <a:off x="4749416" y="5891689"/>
              <a:ext cx="115429" cy="106714"/>
              <a:chOff x="5255287" y="5445224"/>
              <a:chExt cx="108801" cy="108160"/>
            </a:xfrm>
          </p:grpSpPr>
          <p:cxnSp>
            <p:nvCxnSpPr>
              <p:cNvPr id="415" name="Connecteur droit 414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Connecteur droit 415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Groupe 416"/>
            <p:cNvGrpSpPr/>
            <p:nvPr/>
          </p:nvGrpSpPr>
          <p:grpSpPr>
            <a:xfrm>
              <a:off x="4572000" y="5805264"/>
              <a:ext cx="108801" cy="108160"/>
              <a:chOff x="5255287" y="5445224"/>
              <a:chExt cx="108801" cy="108160"/>
            </a:xfrm>
          </p:grpSpPr>
          <p:cxnSp>
            <p:nvCxnSpPr>
              <p:cNvPr id="418" name="Connecteur droit 417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Connecteur droit 418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0" name="Groupe 419"/>
            <p:cNvGrpSpPr/>
            <p:nvPr/>
          </p:nvGrpSpPr>
          <p:grpSpPr>
            <a:xfrm>
              <a:off x="4572000" y="6021288"/>
              <a:ext cx="108801" cy="108160"/>
              <a:chOff x="5255287" y="5445224"/>
              <a:chExt cx="108801" cy="108160"/>
            </a:xfrm>
          </p:grpSpPr>
          <p:cxnSp>
            <p:nvCxnSpPr>
              <p:cNvPr id="421" name="Connecteur droit 420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Connecteur droit 421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3" name="Groupe 422"/>
            <p:cNvGrpSpPr/>
            <p:nvPr/>
          </p:nvGrpSpPr>
          <p:grpSpPr>
            <a:xfrm>
              <a:off x="4355976" y="5517232"/>
              <a:ext cx="108801" cy="108160"/>
              <a:chOff x="5255287" y="5445224"/>
              <a:chExt cx="108801" cy="108160"/>
            </a:xfrm>
          </p:grpSpPr>
          <p:cxnSp>
            <p:nvCxnSpPr>
              <p:cNvPr id="424" name="Connecteur droit 423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Connecteur droit 424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6" name="Groupe 425"/>
            <p:cNvGrpSpPr/>
            <p:nvPr/>
          </p:nvGrpSpPr>
          <p:grpSpPr>
            <a:xfrm>
              <a:off x="4499992" y="5373216"/>
              <a:ext cx="108801" cy="108160"/>
              <a:chOff x="5255287" y="5445224"/>
              <a:chExt cx="108801" cy="108160"/>
            </a:xfrm>
          </p:grpSpPr>
          <p:cxnSp>
            <p:nvCxnSpPr>
              <p:cNvPr id="427" name="Connecteur droit 426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Connecteur droit 427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9" name="Groupe 428"/>
            <p:cNvGrpSpPr/>
            <p:nvPr/>
          </p:nvGrpSpPr>
          <p:grpSpPr>
            <a:xfrm rot="3678954">
              <a:off x="4588796" y="5612125"/>
              <a:ext cx="115429" cy="106714"/>
              <a:chOff x="5255287" y="5445224"/>
              <a:chExt cx="108801" cy="108160"/>
            </a:xfrm>
          </p:grpSpPr>
          <p:cxnSp>
            <p:nvCxnSpPr>
              <p:cNvPr id="430" name="Connecteur droit 429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Connecteur droit 430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e 431"/>
            <p:cNvGrpSpPr/>
            <p:nvPr/>
          </p:nvGrpSpPr>
          <p:grpSpPr>
            <a:xfrm rot="3678954">
              <a:off x="4372774" y="5756141"/>
              <a:ext cx="115429" cy="106714"/>
              <a:chOff x="5255287" y="5445224"/>
              <a:chExt cx="108801" cy="108160"/>
            </a:xfrm>
          </p:grpSpPr>
          <p:cxnSp>
            <p:nvCxnSpPr>
              <p:cNvPr id="433" name="Connecteur droit 432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Connecteur droit 433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e 434"/>
            <p:cNvGrpSpPr/>
            <p:nvPr/>
          </p:nvGrpSpPr>
          <p:grpSpPr>
            <a:xfrm rot="3678954">
              <a:off x="4156748" y="5684133"/>
              <a:ext cx="115429" cy="106714"/>
              <a:chOff x="5255287" y="5445224"/>
              <a:chExt cx="108801" cy="108160"/>
            </a:xfrm>
          </p:grpSpPr>
          <p:cxnSp>
            <p:nvCxnSpPr>
              <p:cNvPr id="436" name="Connecteur droit 435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Connecteur droit 436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8" name="Groupe 437"/>
            <p:cNvGrpSpPr/>
            <p:nvPr/>
          </p:nvGrpSpPr>
          <p:grpSpPr>
            <a:xfrm rot="3678954">
              <a:off x="4300765" y="5972165"/>
              <a:ext cx="115429" cy="106714"/>
              <a:chOff x="5255287" y="5445224"/>
              <a:chExt cx="108801" cy="108160"/>
            </a:xfrm>
          </p:grpSpPr>
          <p:cxnSp>
            <p:nvCxnSpPr>
              <p:cNvPr id="439" name="Connecteur droit 438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Connecteur droit 439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1" name="Groupe 440"/>
            <p:cNvGrpSpPr/>
            <p:nvPr/>
          </p:nvGrpSpPr>
          <p:grpSpPr>
            <a:xfrm>
              <a:off x="4211960" y="5445224"/>
              <a:ext cx="108801" cy="108160"/>
              <a:chOff x="5255287" y="5445224"/>
              <a:chExt cx="108801" cy="108160"/>
            </a:xfrm>
          </p:grpSpPr>
          <p:cxnSp>
            <p:nvCxnSpPr>
              <p:cNvPr id="442" name="Connecteur droit 441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Connecteur droit 442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4" name="Groupe 443"/>
            <p:cNvGrpSpPr/>
            <p:nvPr/>
          </p:nvGrpSpPr>
          <p:grpSpPr>
            <a:xfrm>
              <a:off x="4139952" y="5877272"/>
              <a:ext cx="108801" cy="108160"/>
              <a:chOff x="5255287" y="5445224"/>
              <a:chExt cx="108801" cy="108160"/>
            </a:xfrm>
          </p:grpSpPr>
          <p:cxnSp>
            <p:nvCxnSpPr>
              <p:cNvPr id="445" name="Connecteur droit 444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Connecteur droit 445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7" name="Groupe 446"/>
            <p:cNvGrpSpPr/>
            <p:nvPr/>
          </p:nvGrpSpPr>
          <p:grpSpPr>
            <a:xfrm>
              <a:off x="4427984" y="6093296"/>
              <a:ext cx="108801" cy="108160"/>
              <a:chOff x="5255287" y="5445224"/>
              <a:chExt cx="108801" cy="108160"/>
            </a:xfrm>
          </p:grpSpPr>
          <p:cxnSp>
            <p:nvCxnSpPr>
              <p:cNvPr id="448" name="Connecteur droit 447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Connecteur droit 448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0" name="Groupe 449"/>
            <p:cNvGrpSpPr/>
            <p:nvPr/>
          </p:nvGrpSpPr>
          <p:grpSpPr>
            <a:xfrm>
              <a:off x="4499992" y="6237312"/>
              <a:ext cx="108801" cy="108160"/>
              <a:chOff x="5255287" y="5445224"/>
              <a:chExt cx="108801" cy="108160"/>
            </a:xfrm>
          </p:grpSpPr>
          <p:cxnSp>
            <p:nvCxnSpPr>
              <p:cNvPr id="451" name="Connecteur droit 450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Connecteur droit 451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e 452"/>
            <p:cNvGrpSpPr/>
            <p:nvPr/>
          </p:nvGrpSpPr>
          <p:grpSpPr>
            <a:xfrm rot="3678954">
              <a:off x="4012732" y="5540117"/>
              <a:ext cx="115429" cy="106714"/>
              <a:chOff x="5255287" y="5445224"/>
              <a:chExt cx="108801" cy="108160"/>
            </a:xfrm>
          </p:grpSpPr>
          <p:cxnSp>
            <p:nvCxnSpPr>
              <p:cNvPr id="454" name="Connecteur droit 453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Connecteur droit 454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9" name="Groupe 410"/>
          <p:cNvGrpSpPr/>
          <p:nvPr/>
        </p:nvGrpSpPr>
        <p:grpSpPr>
          <a:xfrm>
            <a:off x="4067944" y="3068960"/>
            <a:ext cx="108801" cy="108160"/>
            <a:chOff x="5255287" y="5445224"/>
            <a:chExt cx="108801" cy="108160"/>
          </a:xfrm>
        </p:grpSpPr>
        <p:cxnSp>
          <p:nvCxnSpPr>
            <p:cNvPr id="555" name="Connecteur droit 554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Connecteur droit 555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Groupe 413"/>
          <p:cNvGrpSpPr/>
          <p:nvPr/>
        </p:nvGrpSpPr>
        <p:grpSpPr>
          <a:xfrm rot="5750071">
            <a:off x="4141185" y="3366474"/>
            <a:ext cx="115429" cy="106714"/>
            <a:chOff x="5255287" y="5445224"/>
            <a:chExt cx="108801" cy="108160"/>
          </a:xfrm>
        </p:grpSpPr>
        <p:cxnSp>
          <p:nvCxnSpPr>
            <p:cNvPr id="553" name="Connecteur droit 552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Connecteur droit 553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5" name="Groupe 416"/>
          <p:cNvGrpSpPr/>
          <p:nvPr/>
        </p:nvGrpSpPr>
        <p:grpSpPr>
          <a:xfrm rot="16428678">
            <a:off x="3999112" y="3504803"/>
            <a:ext cx="108801" cy="108160"/>
            <a:chOff x="5255287" y="5445224"/>
            <a:chExt cx="108801" cy="108160"/>
          </a:xfrm>
        </p:grpSpPr>
        <p:cxnSp>
          <p:nvCxnSpPr>
            <p:cNvPr id="551" name="Connecteur droit 550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Connecteur droit 551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6" name="Groupe 419"/>
          <p:cNvGrpSpPr/>
          <p:nvPr/>
        </p:nvGrpSpPr>
        <p:grpSpPr>
          <a:xfrm rot="10981351">
            <a:off x="4142728" y="2927737"/>
            <a:ext cx="108801" cy="108160"/>
            <a:chOff x="5255287" y="5445224"/>
            <a:chExt cx="108801" cy="108160"/>
          </a:xfrm>
        </p:grpSpPr>
        <p:cxnSp>
          <p:nvCxnSpPr>
            <p:cNvPr id="549" name="Connecteur droit 548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Connecteur droit 549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7" name="Groupe 422"/>
          <p:cNvGrpSpPr/>
          <p:nvPr/>
        </p:nvGrpSpPr>
        <p:grpSpPr>
          <a:xfrm>
            <a:off x="3830766" y="2924944"/>
            <a:ext cx="108801" cy="108160"/>
            <a:chOff x="5255287" y="5445224"/>
            <a:chExt cx="108801" cy="108160"/>
          </a:xfrm>
        </p:grpSpPr>
        <p:cxnSp>
          <p:nvCxnSpPr>
            <p:cNvPr id="547" name="Connecteur droit 546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Connecteur droit 547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8" name="Groupe 425"/>
          <p:cNvGrpSpPr/>
          <p:nvPr/>
        </p:nvGrpSpPr>
        <p:grpSpPr>
          <a:xfrm>
            <a:off x="3974782" y="2780928"/>
            <a:ext cx="108801" cy="108160"/>
            <a:chOff x="5255287" y="5445224"/>
            <a:chExt cx="108801" cy="108160"/>
          </a:xfrm>
        </p:grpSpPr>
        <p:cxnSp>
          <p:nvCxnSpPr>
            <p:cNvPr id="545" name="Connecteur droit 544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CC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Connecteur droit 545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CC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Groupe 428"/>
          <p:cNvGrpSpPr/>
          <p:nvPr/>
        </p:nvGrpSpPr>
        <p:grpSpPr>
          <a:xfrm rot="5400000">
            <a:off x="3991578" y="3289342"/>
            <a:ext cx="115429" cy="106714"/>
            <a:chOff x="5255287" y="5445224"/>
            <a:chExt cx="108801" cy="108160"/>
          </a:xfrm>
        </p:grpSpPr>
        <p:cxnSp>
          <p:nvCxnSpPr>
            <p:cNvPr id="543" name="Connecteur droit 542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Connecteur droit 543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0" name="Groupe 431"/>
          <p:cNvGrpSpPr/>
          <p:nvPr/>
        </p:nvGrpSpPr>
        <p:grpSpPr>
          <a:xfrm rot="3678954">
            <a:off x="3847564" y="3163853"/>
            <a:ext cx="115429" cy="106714"/>
            <a:chOff x="5255287" y="5445224"/>
            <a:chExt cx="108801" cy="108160"/>
          </a:xfrm>
        </p:grpSpPr>
        <p:cxnSp>
          <p:nvCxnSpPr>
            <p:cNvPr id="512" name="Connecteur droit 511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Connecteur droit 512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1" name="Groupe 434"/>
          <p:cNvGrpSpPr/>
          <p:nvPr/>
        </p:nvGrpSpPr>
        <p:grpSpPr>
          <a:xfrm rot="3678954">
            <a:off x="3631538" y="3091845"/>
            <a:ext cx="115429" cy="106714"/>
            <a:chOff x="5255287" y="5445224"/>
            <a:chExt cx="108801" cy="108160"/>
          </a:xfrm>
        </p:grpSpPr>
        <p:cxnSp>
          <p:nvCxnSpPr>
            <p:cNvPr id="510" name="Connecteur droit 509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Connecteur droit 510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2" name="Groupe 437"/>
          <p:cNvGrpSpPr/>
          <p:nvPr/>
        </p:nvGrpSpPr>
        <p:grpSpPr>
          <a:xfrm rot="3678954">
            <a:off x="3775555" y="3379877"/>
            <a:ext cx="115429" cy="106714"/>
            <a:chOff x="5255287" y="5445224"/>
            <a:chExt cx="108801" cy="108160"/>
          </a:xfrm>
        </p:grpSpPr>
        <p:cxnSp>
          <p:nvCxnSpPr>
            <p:cNvPr id="508" name="Connecteur droit 507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Connecteur droit 508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3" name="Groupe 440"/>
          <p:cNvGrpSpPr/>
          <p:nvPr/>
        </p:nvGrpSpPr>
        <p:grpSpPr>
          <a:xfrm>
            <a:off x="3686750" y="2852936"/>
            <a:ext cx="108801" cy="108160"/>
            <a:chOff x="5255287" y="5445224"/>
            <a:chExt cx="108801" cy="108160"/>
          </a:xfrm>
        </p:grpSpPr>
        <p:cxnSp>
          <p:nvCxnSpPr>
            <p:cNvPr id="506" name="Connecteur droit 505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Connecteur droit 506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4" name="Groupe 443"/>
          <p:cNvGrpSpPr/>
          <p:nvPr/>
        </p:nvGrpSpPr>
        <p:grpSpPr>
          <a:xfrm>
            <a:off x="3614742" y="3284984"/>
            <a:ext cx="108801" cy="108160"/>
            <a:chOff x="5255287" y="5445224"/>
            <a:chExt cx="108801" cy="108160"/>
          </a:xfrm>
        </p:grpSpPr>
        <p:cxnSp>
          <p:nvCxnSpPr>
            <p:cNvPr id="504" name="Connecteur droit 503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Connecteur droit 504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5" name="Groupe 446"/>
          <p:cNvGrpSpPr/>
          <p:nvPr/>
        </p:nvGrpSpPr>
        <p:grpSpPr>
          <a:xfrm rot="10800000">
            <a:off x="4139952" y="3212976"/>
            <a:ext cx="108801" cy="108160"/>
            <a:chOff x="5255287" y="5445224"/>
            <a:chExt cx="108801" cy="108160"/>
          </a:xfrm>
        </p:grpSpPr>
        <p:cxnSp>
          <p:nvCxnSpPr>
            <p:cNvPr id="502" name="Connecteur droit 501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CC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Connecteur droit 502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CC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6" name="Groupe 449"/>
          <p:cNvGrpSpPr/>
          <p:nvPr/>
        </p:nvGrpSpPr>
        <p:grpSpPr>
          <a:xfrm rot="5400000">
            <a:off x="3923607" y="3069281"/>
            <a:ext cx="108801" cy="108160"/>
            <a:chOff x="5255287" y="5445224"/>
            <a:chExt cx="108801" cy="108160"/>
          </a:xfrm>
        </p:grpSpPr>
        <p:cxnSp>
          <p:nvCxnSpPr>
            <p:cNvPr id="500" name="Connecteur droit 499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Connecteur droit 500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7" name="Groupe 452"/>
          <p:cNvGrpSpPr/>
          <p:nvPr/>
        </p:nvGrpSpPr>
        <p:grpSpPr>
          <a:xfrm rot="3678954">
            <a:off x="3487522" y="2947829"/>
            <a:ext cx="115429" cy="106714"/>
            <a:chOff x="5255287" y="5445224"/>
            <a:chExt cx="108801" cy="108160"/>
          </a:xfrm>
        </p:grpSpPr>
        <p:cxnSp>
          <p:nvCxnSpPr>
            <p:cNvPr id="498" name="Connecteur droit 497"/>
            <p:cNvCxnSpPr/>
            <p:nvPr/>
          </p:nvCxnSpPr>
          <p:spPr>
            <a:xfrm flipV="1">
              <a:off x="5292080" y="5445224"/>
              <a:ext cx="72008" cy="72008"/>
            </a:xfrm>
            <a:prstGeom prst="line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Connecteur droit 498"/>
            <p:cNvCxnSpPr/>
            <p:nvPr/>
          </p:nvCxnSpPr>
          <p:spPr>
            <a:xfrm>
              <a:off x="5255287" y="5481376"/>
              <a:ext cx="72008" cy="72008"/>
            </a:xfrm>
            <a:prstGeom prst="line">
              <a:avLst/>
            </a:prstGeom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54344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76" name="Groupe 675"/>
          <p:cNvGrpSpPr/>
          <p:nvPr/>
        </p:nvGrpSpPr>
        <p:grpSpPr>
          <a:xfrm>
            <a:off x="4355976" y="5445224"/>
            <a:ext cx="1563478" cy="972256"/>
            <a:chOff x="4355976" y="5445224"/>
            <a:chExt cx="1563478" cy="972256"/>
          </a:xfrm>
        </p:grpSpPr>
        <p:sp>
          <p:nvSpPr>
            <p:cNvPr id="262" name="ZoneTexte 261"/>
            <p:cNvSpPr txBox="1"/>
            <p:nvPr/>
          </p:nvSpPr>
          <p:spPr>
            <a:xfrm>
              <a:off x="4355976" y="5733256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Calibri" pitchFamily="34" charset="0"/>
                </a:rPr>
                <a:t>Anticorps</a:t>
              </a:r>
            </a:p>
            <a:p>
              <a:pPr algn="ctr"/>
              <a:r>
                <a:rPr lang="fr-FR" sz="800" dirty="0" err="1" smtClean="0">
                  <a:latin typeface="Calibri" pitchFamily="34" charset="0"/>
                </a:rPr>
                <a:t>IgM</a:t>
              </a:r>
              <a:endParaRPr lang="fr-FR" sz="800" dirty="0" smtClean="0">
                <a:latin typeface="Calibri" pitchFamily="34" charset="0"/>
              </a:endParaRPr>
            </a:p>
          </p:txBody>
        </p:sp>
        <p:grpSp>
          <p:nvGrpSpPr>
            <p:cNvPr id="626" name="Groupe 625"/>
            <p:cNvGrpSpPr/>
            <p:nvPr/>
          </p:nvGrpSpPr>
          <p:grpSpPr>
            <a:xfrm>
              <a:off x="5076056" y="5445224"/>
              <a:ext cx="843398" cy="972256"/>
              <a:chOff x="4017090" y="5373216"/>
              <a:chExt cx="843398" cy="972256"/>
            </a:xfrm>
          </p:grpSpPr>
          <p:grpSp>
            <p:nvGrpSpPr>
              <p:cNvPr id="627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70" name="Connecteur droit 66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Connecteur droit 67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8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68" name="Connecteur droit 66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Connecteur droit 66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9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6" name="Connecteur droit 66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Connecteur droit 66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0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4" name="Connecteur droit 66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Connecteur droit 66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1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2" name="Connecteur droit 66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Connecteur droit 66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2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0" name="Connecteur droit 65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Connecteur droit 66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3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4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5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6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7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50" name="Connecteur droit 64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Connecteur droit 65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8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8" name="Connecteur droit 64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Connecteur droit 64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9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6" name="Connecteur droit 64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Connecteur droit 64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0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4" name="Connecteur droit 64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Connecteur droit 64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1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42" name="Connecteur droit 64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Connecteur droit 64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83" name="ZoneTexte 682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684" name="ZoneTexte 683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grpSp>
        <p:nvGrpSpPr>
          <p:cNvPr id="733" name="Groupe 732"/>
          <p:cNvGrpSpPr/>
          <p:nvPr/>
        </p:nvGrpSpPr>
        <p:grpSpPr>
          <a:xfrm rot="19537797">
            <a:off x="6068956" y="5732554"/>
            <a:ext cx="843398" cy="972256"/>
            <a:chOff x="4017090" y="5373216"/>
            <a:chExt cx="843398" cy="972256"/>
          </a:xfrm>
        </p:grpSpPr>
        <p:grpSp>
          <p:nvGrpSpPr>
            <p:cNvPr id="734" name="Groupe 410"/>
            <p:cNvGrpSpPr/>
            <p:nvPr/>
          </p:nvGrpSpPr>
          <p:grpSpPr>
            <a:xfrm>
              <a:off x="4716016" y="6093296"/>
              <a:ext cx="108801" cy="108160"/>
              <a:chOff x="5255287" y="5445224"/>
              <a:chExt cx="108801" cy="108160"/>
            </a:xfrm>
          </p:grpSpPr>
          <p:cxnSp>
            <p:nvCxnSpPr>
              <p:cNvPr id="777" name="Connecteur droit 776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Connecteur droit 777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5" name="Groupe 413"/>
            <p:cNvGrpSpPr/>
            <p:nvPr/>
          </p:nvGrpSpPr>
          <p:grpSpPr>
            <a:xfrm rot="3678954">
              <a:off x="4749416" y="5891689"/>
              <a:ext cx="115429" cy="106714"/>
              <a:chOff x="5255287" y="5445224"/>
              <a:chExt cx="108801" cy="108160"/>
            </a:xfrm>
          </p:grpSpPr>
          <p:cxnSp>
            <p:nvCxnSpPr>
              <p:cNvPr id="775" name="Connecteur droit 774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Connecteur droit 775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6" name="Groupe 416"/>
            <p:cNvGrpSpPr/>
            <p:nvPr/>
          </p:nvGrpSpPr>
          <p:grpSpPr>
            <a:xfrm>
              <a:off x="4572000" y="5805264"/>
              <a:ext cx="108801" cy="108160"/>
              <a:chOff x="5255287" y="5445224"/>
              <a:chExt cx="108801" cy="108160"/>
            </a:xfrm>
          </p:grpSpPr>
          <p:cxnSp>
            <p:nvCxnSpPr>
              <p:cNvPr id="773" name="Connecteur droit 772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Connecteur droit 773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7" name="Groupe 419"/>
            <p:cNvGrpSpPr/>
            <p:nvPr/>
          </p:nvGrpSpPr>
          <p:grpSpPr>
            <a:xfrm>
              <a:off x="4572000" y="6021288"/>
              <a:ext cx="108801" cy="108160"/>
              <a:chOff x="5255287" y="5445224"/>
              <a:chExt cx="108801" cy="108160"/>
            </a:xfrm>
          </p:grpSpPr>
          <p:cxnSp>
            <p:nvCxnSpPr>
              <p:cNvPr id="771" name="Connecteur droit 770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Connecteur droit 771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8" name="Groupe 422"/>
            <p:cNvGrpSpPr/>
            <p:nvPr/>
          </p:nvGrpSpPr>
          <p:grpSpPr>
            <a:xfrm>
              <a:off x="4355976" y="5517232"/>
              <a:ext cx="108801" cy="108160"/>
              <a:chOff x="5255287" y="5445224"/>
              <a:chExt cx="108801" cy="108160"/>
            </a:xfrm>
          </p:grpSpPr>
          <p:cxnSp>
            <p:nvCxnSpPr>
              <p:cNvPr id="769" name="Connecteur droit 768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Connecteur droit 769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9" name="Groupe 425"/>
            <p:cNvGrpSpPr/>
            <p:nvPr/>
          </p:nvGrpSpPr>
          <p:grpSpPr>
            <a:xfrm>
              <a:off x="4499992" y="5373216"/>
              <a:ext cx="108801" cy="108160"/>
              <a:chOff x="5255287" y="5445224"/>
              <a:chExt cx="108801" cy="108160"/>
            </a:xfrm>
          </p:grpSpPr>
          <p:cxnSp>
            <p:nvCxnSpPr>
              <p:cNvPr id="767" name="Connecteur droit 766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Connecteur droit 767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0" name="Groupe 428"/>
            <p:cNvGrpSpPr/>
            <p:nvPr/>
          </p:nvGrpSpPr>
          <p:grpSpPr>
            <a:xfrm rot="3678954">
              <a:off x="4588796" y="5612125"/>
              <a:ext cx="115429" cy="106714"/>
              <a:chOff x="5255287" y="5445224"/>
              <a:chExt cx="108801" cy="108160"/>
            </a:xfrm>
          </p:grpSpPr>
          <p:cxnSp>
            <p:nvCxnSpPr>
              <p:cNvPr id="765" name="Connecteur droit 764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Connecteur droit 765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1" name="Groupe 431"/>
            <p:cNvGrpSpPr/>
            <p:nvPr/>
          </p:nvGrpSpPr>
          <p:grpSpPr>
            <a:xfrm rot="3678954">
              <a:off x="4372774" y="5756141"/>
              <a:ext cx="115429" cy="106714"/>
              <a:chOff x="5255287" y="5445224"/>
              <a:chExt cx="108801" cy="108160"/>
            </a:xfrm>
          </p:grpSpPr>
          <p:cxnSp>
            <p:nvCxnSpPr>
              <p:cNvPr id="763" name="Connecteur droit 762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Connecteur droit 763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2" name="Groupe 434"/>
            <p:cNvGrpSpPr/>
            <p:nvPr/>
          </p:nvGrpSpPr>
          <p:grpSpPr>
            <a:xfrm rot="3678954">
              <a:off x="4156748" y="5684133"/>
              <a:ext cx="115429" cy="106714"/>
              <a:chOff x="5255287" y="5445224"/>
              <a:chExt cx="108801" cy="108160"/>
            </a:xfrm>
          </p:grpSpPr>
          <p:cxnSp>
            <p:nvCxnSpPr>
              <p:cNvPr id="761" name="Connecteur droit 760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Connecteur droit 761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3" name="Groupe 437"/>
            <p:cNvGrpSpPr/>
            <p:nvPr/>
          </p:nvGrpSpPr>
          <p:grpSpPr>
            <a:xfrm rot="3678954">
              <a:off x="4300765" y="5972165"/>
              <a:ext cx="115429" cy="106714"/>
              <a:chOff x="5255287" y="5445224"/>
              <a:chExt cx="108801" cy="108160"/>
            </a:xfrm>
          </p:grpSpPr>
          <p:cxnSp>
            <p:nvCxnSpPr>
              <p:cNvPr id="759" name="Connecteur droit 758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Connecteur droit 759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4" name="Groupe 440"/>
            <p:cNvGrpSpPr/>
            <p:nvPr/>
          </p:nvGrpSpPr>
          <p:grpSpPr>
            <a:xfrm>
              <a:off x="4211960" y="5445224"/>
              <a:ext cx="108801" cy="108160"/>
              <a:chOff x="5255287" y="5445224"/>
              <a:chExt cx="108801" cy="108160"/>
            </a:xfrm>
          </p:grpSpPr>
          <p:cxnSp>
            <p:nvCxnSpPr>
              <p:cNvPr id="757" name="Connecteur droit 756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Connecteur droit 757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5" name="Groupe 443"/>
            <p:cNvGrpSpPr/>
            <p:nvPr/>
          </p:nvGrpSpPr>
          <p:grpSpPr>
            <a:xfrm>
              <a:off x="4139952" y="5877272"/>
              <a:ext cx="108801" cy="108160"/>
              <a:chOff x="5255287" y="5445224"/>
              <a:chExt cx="108801" cy="108160"/>
            </a:xfrm>
          </p:grpSpPr>
          <p:cxnSp>
            <p:nvCxnSpPr>
              <p:cNvPr id="755" name="Connecteur droit 754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Connecteur droit 755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6" name="Groupe 446"/>
            <p:cNvGrpSpPr/>
            <p:nvPr/>
          </p:nvGrpSpPr>
          <p:grpSpPr>
            <a:xfrm>
              <a:off x="4427984" y="6093296"/>
              <a:ext cx="108801" cy="108160"/>
              <a:chOff x="5255287" y="5445224"/>
              <a:chExt cx="108801" cy="108160"/>
            </a:xfrm>
          </p:grpSpPr>
          <p:cxnSp>
            <p:nvCxnSpPr>
              <p:cNvPr id="753" name="Connecteur droit 752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Connecteur droit 753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7" name="Groupe 449"/>
            <p:cNvGrpSpPr/>
            <p:nvPr/>
          </p:nvGrpSpPr>
          <p:grpSpPr>
            <a:xfrm>
              <a:off x="4499992" y="6237312"/>
              <a:ext cx="108801" cy="108160"/>
              <a:chOff x="5255287" y="5445224"/>
              <a:chExt cx="108801" cy="108160"/>
            </a:xfrm>
          </p:grpSpPr>
          <p:cxnSp>
            <p:nvCxnSpPr>
              <p:cNvPr id="751" name="Connecteur droit 750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Connecteur droit 751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8" name="Groupe 452"/>
            <p:cNvGrpSpPr/>
            <p:nvPr/>
          </p:nvGrpSpPr>
          <p:grpSpPr>
            <a:xfrm rot="3678954">
              <a:off x="4012732" y="5540117"/>
              <a:ext cx="115429" cy="106714"/>
              <a:chOff x="5255287" y="5445224"/>
              <a:chExt cx="108801" cy="108160"/>
            </a:xfrm>
          </p:grpSpPr>
          <p:cxnSp>
            <p:nvCxnSpPr>
              <p:cNvPr id="749" name="Connecteur droit 748"/>
              <p:cNvCxnSpPr/>
              <p:nvPr/>
            </p:nvCxnSpPr>
            <p:spPr>
              <a:xfrm flipV="1">
                <a:off x="5292080" y="5445224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Connecteur droit 749"/>
              <p:cNvCxnSpPr/>
              <p:nvPr/>
            </p:nvCxnSpPr>
            <p:spPr>
              <a:xfrm>
                <a:off x="5255287" y="5481376"/>
                <a:ext cx="72008" cy="72008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0" name="ZoneTexte 779"/>
          <p:cNvSpPr txBox="1"/>
          <p:nvPr/>
        </p:nvSpPr>
        <p:spPr>
          <a:xfrm>
            <a:off x="2627784" y="4365104"/>
            <a:ext cx="1656184" cy="646331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12. Les anticorps circulent dans tout l’organisme</a:t>
            </a:r>
            <a:endParaRPr lang="fr-FR" sz="1200" i="1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5868144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TH</a:t>
            </a:r>
          </a:p>
        </p:txBody>
      </p:sp>
      <p:cxnSp>
        <p:nvCxnSpPr>
          <p:cNvPr id="242" name="Connecteur droit avec flèche 241"/>
          <p:cNvCxnSpPr/>
          <p:nvPr/>
        </p:nvCxnSpPr>
        <p:spPr>
          <a:xfrm flipH="1" flipV="1">
            <a:off x="5508104" y="4365104"/>
            <a:ext cx="504056" cy="216024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ZoneTexte 262"/>
          <p:cNvSpPr txBox="1"/>
          <p:nvPr/>
        </p:nvSpPr>
        <p:spPr>
          <a:xfrm>
            <a:off x="7020272" y="587727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plasmocytes</a:t>
            </a:r>
          </a:p>
        </p:txBody>
      </p:sp>
      <p:cxnSp>
        <p:nvCxnSpPr>
          <p:cNvPr id="269" name="Connecteur droit avec flèche 268"/>
          <p:cNvCxnSpPr/>
          <p:nvPr/>
        </p:nvCxnSpPr>
        <p:spPr>
          <a:xfrm flipH="1" flipV="1">
            <a:off x="6300192" y="4725144"/>
            <a:ext cx="1236072" cy="449757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eur droit avec flèche 270"/>
          <p:cNvCxnSpPr/>
          <p:nvPr/>
        </p:nvCxnSpPr>
        <p:spPr>
          <a:xfrm flipH="1">
            <a:off x="7546312" y="5674993"/>
            <a:ext cx="11936" cy="263583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674"/>
          <p:cNvGrpSpPr/>
          <p:nvPr/>
        </p:nvGrpSpPr>
        <p:grpSpPr>
          <a:xfrm>
            <a:off x="6228184" y="5661248"/>
            <a:ext cx="809535" cy="955876"/>
            <a:chOff x="6228184" y="5661248"/>
            <a:chExt cx="809535" cy="955876"/>
          </a:xfrm>
        </p:grpSpPr>
        <p:grpSp>
          <p:nvGrpSpPr>
            <p:cNvPr id="7" name="Groupe 470"/>
            <p:cNvGrpSpPr/>
            <p:nvPr/>
          </p:nvGrpSpPr>
          <p:grpSpPr>
            <a:xfrm>
              <a:off x="6372200" y="5949280"/>
              <a:ext cx="144016" cy="144016"/>
              <a:chOff x="5148064" y="5229200"/>
              <a:chExt cx="144016" cy="144016"/>
            </a:xfrm>
          </p:grpSpPr>
          <p:grpSp>
            <p:nvGrpSpPr>
              <p:cNvPr id="8" name="Groupe 289"/>
              <p:cNvGrpSpPr/>
              <p:nvPr/>
            </p:nvGrpSpPr>
            <p:grpSpPr>
              <a:xfrm>
                <a:off x="5148064" y="5229200"/>
                <a:ext cx="144016" cy="144016"/>
                <a:chOff x="5724128" y="5589240"/>
                <a:chExt cx="144016" cy="144016"/>
              </a:xfrm>
            </p:grpSpPr>
            <p:cxnSp>
              <p:nvCxnSpPr>
                <p:cNvPr id="475" name="Connecteur droit 474"/>
                <p:cNvCxnSpPr/>
                <p:nvPr/>
              </p:nvCxnSpPr>
              <p:spPr>
                <a:xfrm flipH="1">
                  <a:off x="5796136" y="5589240"/>
                  <a:ext cx="72008" cy="72008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Connecteur droit 475"/>
                <p:cNvCxnSpPr/>
                <p:nvPr/>
              </p:nvCxnSpPr>
              <p:spPr>
                <a:xfrm>
                  <a:off x="5796136" y="5661248"/>
                  <a:ext cx="0" cy="72008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Connecteur droit 476"/>
                <p:cNvCxnSpPr/>
                <p:nvPr/>
              </p:nvCxnSpPr>
              <p:spPr>
                <a:xfrm flipH="1">
                  <a:off x="5724128" y="5661248"/>
                  <a:ext cx="72008" cy="0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3" name="Connecteur droit 472"/>
              <p:cNvCxnSpPr/>
              <p:nvPr/>
            </p:nvCxnSpPr>
            <p:spPr>
              <a:xfrm flipH="1">
                <a:off x="5159829" y="5301208"/>
                <a:ext cx="60243" cy="2441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Connecteur droit 473"/>
              <p:cNvCxnSpPr/>
              <p:nvPr/>
            </p:nvCxnSpPr>
            <p:spPr>
              <a:xfrm flipH="1">
                <a:off x="5200022" y="5301208"/>
                <a:ext cx="20050" cy="54563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315"/>
            <p:cNvGrpSpPr/>
            <p:nvPr/>
          </p:nvGrpSpPr>
          <p:grpSpPr>
            <a:xfrm>
              <a:off x="6660232" y="6309320"/>
              <a:ext cx="144016" cy="144016"/>
              <a:chOff x="5148064" y="5229200"/>
              <a:chExt cx="144016" cy="144016"/>
            </a:xfrm>
          </p:grpSpPr>
          <p:grpSp>
            <p:nvGrpSpPr>
              <p:cNvPr id="10" name="Groupe 289"/>
              <p:cNvGrpSpPr/>
              <p:nvPr/>
            </p:nvGrpSpPr>
            <p:grpSpPr>
              <a:xfrm>
                <a:off x="5148064" y="5229200"/>
                <a:ext cx="144016" cy="144016"/>
                <a:chOff x="5724128" y="5589240"/>
                <a:chExt cx="144016" cy="144016"/>
              </a:xfrm>
            </p:grpSpPr>
            <p:cxnSp>
              <p:nvCxnSpPr>
                <p:cNvPr id="291" name="Connecteur droit 290"/>
                <p:cNvCxnSpPr/>
                <p:nvPr/>
              </p:nvCxnSpPr>
              <p:spPr>
                <a:xfrm flipH="1">
                  <a:off x="5796136" y="5589240"/>
                  <a:ext cx="72008" cy="720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Connecteur droit 291"/>
                <p:cNvCxnSpPr/>
                <p:nvPr/>
              </p:nvCxnSpPr>
              <p:spPr>
                <a:xfrm>
                  <a:off x="5796136" y="5661248"/>
                  <a:ext cx="0" cy="720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Connecteur droit 292"/>
                <p:cNvCxnSpPr/>
                <p:nvPr/>
              </p:nvCxnSpPr>
              <p:spPr>
                <a:xfrm flipH="1">
                  <a:off x="5724128" y="5661248"/>
                  <a:ext cx="72008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Connecteur droit 310"/>
              <p:cNvCxnSpPr/>
              <p:nvPr/>
            </p:nvCxnSpPr>
            <p:spPr>
              <a:xfrm flipH="1">
                <a:off x="5159829" y="5301208"/>
                <a:ext cx="60243" cy="2441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necteur droit 312"/>
              <p:cNvCxnSpPr/>
              <p:nvPr/>
            </p:nvCxnSpPr>
            <p:spPr>
              <a:xfrm flipH="1">
                <a:off x="5200022" y="5301208"/>
                <a:ext cx="20050" cy="54563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e 673"/>
            <p:cNvGrpSpPr/>
            <p:nvPr/>
          </p:nvGrpSpPr>
          <p:grpSpPr>
            <a:xfrm>
              <a:off x="6228184" y="5661248"/>
              <a:ext cx="809535" cy="955876"/>
              <a:chOff x="6228184" y="5661248"/>
              <a:chExt cx="809535" cy="955876"/>
            </a:xfrm>
          </p:grpSpPr>
          <p:grpSp>
            <p:nvGrpSpPr>
              <p:cNvPr id="12" name="Groupe 456"/>
              <p:cNvGrpSpPr/>
              <p:nvPr/>
            </p:nvGrpSpPr>
            <p:grpSpPr>
              <a:xfrm>
                <a:off x="6524600" y="6245696"/>
                <a:ext cx="144016" cy="144016"/>
                <a:chOff x="5148064" y="5229200"/>
                <a:chExt cx="144016" cy="144016"/>
              </a:xfrm>
            </p:grpSpPr>
            <p:grpSp>
              <p:nvGrpSpPr>
                <p:cNvPr id="13" name="Groupe 289"/>
                <p:cNvGrpSpPr/>
                <p:nvPr/>
              </p:nvGrpSpPr>
              <p:grpSpPr>
                <a:xfrm>
                  <a:off x="5148064" y="5229200"/>
                  <a:ext cx="144016" cy="144016"/>
                  <a:chOff x="5724128" y="5589240"/>
                  <a:chExt cx="144016" cy="144016"/>
                </a:xfrm>
              </p:grpSpPr>
              <p:cxnSp>
                <p:nvCxnSpPr>
                  <p:cNvPr id="461" name="Connecteur droit 460"/>
                  <p:cNvCxnSpPr/>
                  <p:nvPr/>
                </p:nvCxnSpPr>
                <p:spPr>
                  <a:xfrm flipH="1">
                    <a:off x="5796136" y="5589240"/>
                    <a:ext cx="72008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Connecteur droit 461"/>
                  <p:cNvCxnSpPr/>
                  <p:nvPr/>
                </p:nvCxnSpPr>
                <p:spPr>
                  <a:xfrm>
                    <a:off x="5796136" y="5661248"/>
                    <a:ext cx="0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Connecteur droit 462"/>
                  <p:cNvCxnSpPr/>
                  <p:nvPr/>
                </p:nvCxnSpPr>
                <p:spPr>
                  <a:xfrm flipH="1">
                    <a:off x="5724128" y="5661248"/>
                    <a:ext cx="72008" cy="0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59" name="Connecteur droit 458"/>
                <p:cNvCxnSpPr/>
                <p:nvPr/>
              </p:nvCxnSpPr>
              <p:spPr>
                <a:xfrm flipH="1">
                  <a:off x="5159829" y="5301208"/>
                  <a:ext cx="60243" cy="2441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Connecteur droit 459"/>
                <p:cNvCxnSpPr/>
                <p:nvPr/>
              </p:nvCxnSpPr>
              <p:spPr>
                <a:xfrm flipH="1">
                  <a:off x="5200022" y="5301208"/>
                  <a:ext cx="20050" cy="54563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e 477"/>
              <p:cNvGrpSpPr/>
              <p:nvPr/>
            </p:nvGrpSpPr>
            <p:grpSpPr>
              <a:xfrm rot="9562368">
                <a:off x="6826833" y="6219264"/>
                <a:ext cx="210886" cy="151441"/>
                <a:chOff x="5148064" y="5229200"/>
                <a:chExt cx="144016" cy="144016"/>
              </a:xfrm>
            </p:grpSpPr>
            <p:grpSp>
              <p:nvGrpSpPr>
                <p:cNvPr id="15" name="Groupe 289"/>
                <p:cNvGrpSpPr/>
                <p:nvPr/>
              </p:nvGrpSpPr>
              <p:grpSpPr>
                <a:xfrm>
                  <a:off x="5148064" y="5229200"/>
                  <a:ext cx="144016" cy="144016"/>
                  <a:chOff x="5724128" y="5589240"/>
                  <a:chExt cx="144016" cy="144016"/>
                </a:xfrm>
              </p:grpSpPr>
              <p:cxnSp>
                <p:nvCxnSpPr>
                  <p:cNvPr id="482" name="Connecteur droit 481"/>
                  <p:cNvCxnSpPr/>
                  <p:nvPr/>
                </p:nvCxnSpPr>
                <p:spPr>
                  <a:xfrm flipH="1">
                    <a:off x="5796136" y="5589240"/>
                    <a:ext cx="72008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Connecteur droit 482"/>
                  <p:cNvCxnSpPr/>
                  <p:nvPr/>
                </p:nvCxnSpPr>
                <p:spPr>
                  <a:xfrm>
                    <a:off x="5796136" y="5661248"/>
                    <a:ext cx="0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Connecteur droit 483"/>
                  <p:cNvCxnSpPr/>
                  <p:nvPr/>
                </p:nvCxnSpPr>
                <p:spPr>
                  <a:xfrm flipH="1">
                    <a:off x="5724128" y="5661248"/>
                    <a:ext cx="72008" cy="0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0" name="Connecteur droit 479"/>
                <p:cNvCxnSpPr/>
                <p:nvPr/>
              </p:nvCxnSpPr>
              <p:spPr>
                <a:xfrm flipH="1">
                  <a:off x="5159829" y="5301208"/>
                  <a:ext cx="60243" cy="2441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Connecteur droit 480"/>
                <p:cNvCxnSpPr/>
                <p:nvPr/>
              </p:nvCxnSpPr>
              <p:spPr>
                <a:xfrm flipH="1">
                  <a:off x="5200022" y="5301208"/>
                  <a:ext cx="20050" cy="54563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e 672"/>
              <p:cNvGrpSpPr/>
              <p:nvPr/>
            </p:nvGrpSpPr>
            <p:grpSpPr>
              <a:xfrm>
                <a:off x="6228184" y="6021881"/>
                <a:ext cx="778541" cy="595243"/>
                <a:chOff x="6228184" y="6021881"/>
                <a:chExt cx="778541" cy="595243"/>
              </a:xfrm>
            </p:grpSpPr>
            <p:grpSp>
              <p:nvGrpSpPr>
                <p:cNvPr id="17" name="Groupe 463"/>
                <p:cNvGrpSpPr/>
                <p:nvPr/>
              </p:nvGrpSpPr>
              <p:grpSpPr>
                <a:xfrm rot="4293551">
                  <a:off x="6487241" y="6046055"/>
                  <a:ext cx="203613" cy="155266"/>
                  <a:chOff x="5148064" y="5232914"/>
                  <a:chExt cx="143073" cy="140302"/>
                </a:xfrm>
              </p:grpSpPr>
              <p:grpSp>
                <p:nvGrpSpPr>
                  <p:cNvPr id="18" name="Groupe 289"/>
                  <p:cNvGrpSpPr/>
                  <p:nvPr/>
                </p:nvGrpSpPr>
                <p:grpSpPr>
                  <a:xfrm>
                    <a:off x="5148064" y="5232914"/>
                    <a:ext cx="143073" cy="140302"/>
                    <a:chOff x="5724128" y="5592954"/>
                    <a:chExt cx="143073" cy="140302"/>
                  </a:xfrm>
                </p:grpSpPr>
                <p:cxnSp>
                  <p:nvCxnSpPr>
                    <p:cNvPr id="468" name="Connecteur droit 467"/>
                    <p:cNvCxnSpPr/>
                    <p:nvPr/>
                  </p:nvCxnSpPr>
                  <p:spPr>
                    <a:xfrm flipH="1">
                      <a:off x="5795193" y="5592954"/>
                      <a:ext cx="72008" cy="72008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Connecteur droit 468"/>
                    <p:cNvCxnSpPr/>
                    <p:nvPr/>
                  </p:nvCxnSpPr>
                  <p:spPr>
                    <a:xfrm>
                      <a:off x="5796136" y="5661248"/>
                      <a:ext cx="0" cy="72008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Connecteur droit 469"/>
                    <p:cNvCxnSpPr/>
                    <p:nvPr/>
                  </p:nvCxnSpPr>
                  <p:spPr>
                    <a:xfrm flipH="1">
                      <a:off x="5724128" y="5661248"/>
                      <a:ext cx="72008" cy="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6" name="Connecteur droit 465"/>
                  <p:cNvCxnSpPr/>
                  <p:nvPr/>
                </p:nvCxnSpPr>
                <p:spPr>
                  <a:xfrm flipH="1">
                    <a:off x="5159829" y="5301208"/>
                    <a:ext cx="60243" cy="2441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Connecteur droit 466"/>
                  <p:cNvCxnSpPr/>
                  <p:nvPr/>
                </p:nvCxnSpPr>
                <p:spPr>
                  <a:xfrm flipH="1">
                    <a:off x="5200022" y="5301208"/>
                    <a:ext cx="20050" cy="5456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e 513"/>
                <p:cNvGrpSpPr/>
                <p:nvPr/>
              </p:nvGrpSpPr>
              <p:grpSpPr>
                <a:xfrm>
                  <a:off x="6228184" y="6093296"/>
                  <a:ext cx="778541" cy="523828"/>
                  <a:chOff x="6256509" y="5897217"/>
                  <a:chExt cx="778541" cy="523828"/>
                </a:xfrm>
              </p:grpSpPr>
              <p:grpSp>
                <p:nvGrpSpPr>
                  <p:cNvPr id="20" name="Groupe 315"/>
                  <p:cNvGrpSpPr/>
                  <p:nvPr/>
                </p:nvGrpSpPr>
                <p:grpSpPr>
                  <a:xfrm>
                    <a:off x="6372200" y="6093296"/>
                    <a:ext cx="144016" cy="144016"/>
                    <a:chOff x="5148064" y="5229200"/>
                    <a:chExt cx="144016" cy="144016"/>
                  </a:xfrm>
                </p:grpSpPr>
                <p:grpSp>
                  <p:nvGrpSpPr>
                    <p:cNvPr id="21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40" name="Connecteur droit 539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1" name="Connecteur droit 540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2" name="Connecteur droit 541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8" name="Connecteur droit 537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9" name="Connecteur droit 538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Groupe 456"/>
                  <p:cNvGrpSpPr/>
                  <p:nvPr/>
                </p:nvGrpSpPr>
                <p:grpSpPr>
                  <a:xfrm>
                    <a:off x="6524600" y="6245696"/>
                    <a:ext cx="144016" cy="144016"/>
                    <a:chOff x="5148064" y="5229200"/>
                    <a:chExt cx="144016" cy="144016"/>
                  </a:xfrm>
                </p:grpSpPr>
                <p:grpSp>
                  <p:nvGrpSpPr>
                    <p:cNvPr id="23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34" name="Connecteur droit 533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5" name="Connecteur droit 534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6" name="Connecteur droit 535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2" name="Connecteur droit 531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3" name="Connecteur droit 532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" name="Groupe 463"/>
                  <p:cNvGrpSpPr/>
                  <p:nvPr/>
                </p:nvGrpSpPr>
                <p:grpSpPr>
                  <a:xfrm rot="4293551">
                    <a:off x="6233719" y="5920007"/>
                    <a:ext cx="204956" cy="159376"/>
                    <a:chOff x="5148064" y="5229200"/>
                    <a:chExt cx="144016" cy="144016"/>
                  </a:xfrm>
                </p:grpSpPr>
                <p:grpSp>
                  <p:nvGrpSpPr>
                    <p:cNvPr id="25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28" name="Connecteur droit 527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9" name="Connecteur droit 528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0" name="Connecteur droit 529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6" name="Connecteur droit 525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Connecteur droit 526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e 477"/>
                  <p:cNvGrpSpPr/>
                  <p:nvPr/>
                </p:nvGrpSpPr>
                <p:grpSpPr>
                  <a:xfrm rot="9562368">
                    <a:off x="6824164" y="6269604"/>
                    <a:ext cx="210886" cy="151441"/>
                    <a:chOff x="5148064" y="5229200"/>
                    <a:chExt cx="144016" cy="144016"/>
                  </a:xfrm>
                </p:grpSpPr>
                <p:grpSp>
                  <p:nvGrpSpPr>
                    <p:cNvPr id="27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22" name="Connecteur droit 521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Connecteur droit 522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4" name="Connecteur droit 523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0" name="Connecteur droit 519"/>
                    <p:cNvCxnSpPr/>
                    <p:nvPr/>
                  </p:nvCxnSpPr>
                  <p:spPr>
                    <a:xfrm rot="12037632" flipV="1">
                      <a:off x="5162369" y="5306189"/>
                      <a:ext cx="67295" cy="3713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Connecteur droit 520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623" name="ZoneTexte 622"/>
              <p:cNvSpPr txBox="1"/>
              <p:nvPr/>
            </p:nvSpPr>
            <p:spPr>
              <a:xfrm>
                <a:off x="6300192" y="5661248"/>
                <a:ext cx="720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dirty="0" smtClean="0">
                    <a:latin typeface="Calibri" pitchFamily="34" charset="0"/>
                  </a:rPr>
                  <a:t>Anticorps</a:t>
                </a:r>
              </a:p>
              <a:p>
                <a:pPr algn="ctr"/>
                <a:r>
                  <a:rPr lang="fr-FR" sz="800" dirty="0" err="1" smtClean="0">
                    <a:latin typeface="Calibri" pitchFamily="34" charset="0"/>
                  </a:rPr>
                  <a:t>IgG</a:t>
                </a:r>
                <a:endParaRPr lang="fr-FR" sz="800" dirty="0" smtClean="0">
                  <a:latin typeface="Calibri" pitchFamily="34" charset="0"/>
                </a:endParaRPr>
              </a:p>
            </p:txBody>
          </p:sp>
        </p:grpSp>
      </p:grpSp>
      <p:grpSp>
        <p:nvGrpSpPr>
          <p:cNvPr id="28" name="Groupe 573"/>
          <p:cNvGrpSpPr/>
          <p:nvPr/>
        </p:nvGrpSpPr>
        <p:grpSpPr>
          <a:xfrm>
            <a:off x="7524328" y="1844824"/>
            <a:ext cx="1152128" cy="3259739"/>
            <a:chOff x="7524328" y="1844824"/>
            <a:chExt cx="1152128" cy="3259739"/>
          </a:xfrm>
        </p:grpSpPr>
        <p:sp>
          <p:nvSpPr>
            <p:cNvPr id="248" name="ZoneTexte 247"/>
            <p:cNvSpPr txBox="1"/>
            <p:nvPr/>
          </p:nvSpPr>
          <p:spPr>
            <a:xfrm>
              <a:off x="7524328" y="450912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>
                  <a:solidFill>
                    <a:srgbClr val="FF6600"/>
                  </a:solidFill>
                  <a:latin typeface="Calibri" pitchFamily="34" charset="0"/>
                </a:rPr>
                <a:t>LTc</a:t>
              </a:r>
              <a:endParaRPr lang="fr-FR" sz="1200" dirty="0" smtClean="0">
                <a:solidFill>
                  <a:srgbClr val="FF6600"/>
                </a:solidFill>
                <a:latin typeface="Calibri" pitchFamily="34" charset="0"/>
              </a:endParaRPr>
            </a:p>
          </p:txBody>
        </p:sp>
        <p:cxnSp>
          <p:nvCxnSpPr>
            <p:cNvPr id="267" name="Connecteur droit avec flèche 266"/>
            <p:cNvCxnSpPr>
              <a:endCxn id="248" idx="2"/>
            </p:cNvCxnSpPr>
            <p:nvPr/>
          </p:nvCxnSpPr>
          <p:spPr>
            <a:xfrm flipV="1">
              <a:off x="7656844" y="4786119"/>
              <a:ext cx="155516" cy="318444"/>
            </a:xfrm>
            <a:prstGeom prst="straightConnector1">
              <a:avLst/>
            </a:prstGeom>
            <a:ln>
              <a:solidFill>
                <a:srgbClr val="FF66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572"/>
            <p:cNvGrpSpPr/>
            <p:nvPr/>
          </p:nvGrpSpPr>
          <p:grpSpPr>
            <a:xfrm>
              <a:off x="7884368" y="1844824"/>
              <a:ext cx="792088" cy="2428216"/>
              <a:chOff x="7884368" y="1844824"/>
              <a:chExt cx="792088" cy="2428216"/>
            </a:xfrm>
          </p:grpSpPr>
          <p:sp>
            <p:nvSpPr>
              <p:cNvPr id="250" name="Forme libre 249"/>
              <p:cNvSpPr/>
              <p:nvPr/>
            </p:nvSpPr>
            <p:spPr>
              <a:xfrm>
                <a:off x="7884368" y="3861048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2" name="Forme libre 401"/>
              <p:cNvSpPr/>
              <p:nvPr/>
            </p:nvSpPr>
            <p:spPr>
              <a:xfrm>
                <a:off x="8172400" y="2852936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3" name="Forme libre 402"/>
              <p:cNvSpPr/>
              <p:nvPr/>
            </p:nvSpPr>
            <p:spPr>
              <a:xfrm>
                <a:off x="8316416" y="1844824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</p:grpSp>
      </p:grpSp>
      <p:sp>
        <p:nvSpPr>
          <p:cNvPr id="404" name="Forme libre 403"/>
          <p:cNvSpPr/>
          <p:nvPr/>
        </p:nvSpPr>
        <p:spPr>
          <a:xfrm>
            <a:off x="8028384" y="764704"/>
            <a:ext cx="360040" cy="411992"/>
          </a:xfrm>
          <a:custGeom>
            <a:avLst/>
            <a:gdLst>
              <a:gd name="connsiteX0" fmla="*/ 46892 w 505767"/>
              <a:gd name="connsiteY0" fmla="*/ 152400 h 556008"/>
              <a:gd name="connsiteX1" fmla="*/ 358391 w 505767"/>
              <a:gd name="connsiteY1" fmla="*/ 51916 h 556008"/>
              <a:gd name="connsiteX2" fmla="*/ 458875 w 505767"/>
              <a:gd name="connsiteY2" fmla="*/ 463899 h 556008"/>
              <a:gd name="connsiteX3" fmla="*/ 77038 w 505767"/>
              <a:gd name="connsiteY3" fmla="*/ 504092 h 556008"/>
              <a:gd name="connsiteX4" fmla="*/ 46892 w 505767"/>
              <a:gd name="connsiteY4" fmla="*/ 152400 h 55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7" h="556008">
                <a:moveTo>
                  <a:pt x="46892" y="152400"/>
                </a:moveTo>
                <a:cubicBezTo>
                  <a:pt x="93784" y="77037"/>
                  <a:pt x="289727" y="0"/>
                  <a:pt x="358391" y="51916"/>
                </a:cubicBezTo>
                <a:cubicBezTo>
                  <a:pt x="427055" y="103832"/>
                  <a:pt x="505767" y="388536"/>
                  <a:pt x="458875" y="463899"/>
                </a:cubicBezTo>
                <a:cubicBezTo>
                  <a:pt x="411983" y="539262"/>
                  <a:pt x="145702" y="556008"/>
                  <a:pt x="77038" y="504092"/>
                </a:cubicBezTo>
                <a:cubicBezTo>
                  <a:pt x="8374" y="452176"/>
                  <a:pt x="0" y="227763"/>
                  <a:pt x="46892" y="152400"/>
                </a:cubicBezTo>
                <a:close/>
              </a:path>
            </a:pathLst>
          </a:custGeom>
          <a:solidFill>
            <a:srgbClr val="7030A0"/>
          </a:solidFill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atin typeface="Calibri" pitchFamily="34" charset="0"/>
              </a:rPr>
              <a:t>LTc</a:t>
            </a:r>
            <a:endParaRPr lang="fr-FR" sz="1000" dirty="0">
              <a:latin typeface="Calibri" pitchFamily="34" charset="0"/>
            </a:endParaRPr>
          </a:p>
        </p:txBody>
      </p:sp>
      <p:sp>
        <p:nvSpPr>
          <p:cNvPr id="405" name="Étoile à 7 branches 404"/>
          <p:cNvSpPr/>
          <p:nvPr/>
        </p:nvSpPr>
        <p:spPr>
          <a:xfrm>
            <a:off x="8100392" y="692696"/>
            <a:ext cx="216024" cy="144016"/>
          </a:xfrm>
          <a:prstGeom prst="star7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e 671"/>
          <p:cNvGrpSpPr/>
          <p:nvPr/>
        </p:nvGrpSpPr>
        <p:grpSpPr>
          <a:xfrm>
            <a:off x="3059832" y="1455062"/>
            <a:ext cx="2283558" cy="4026314"/>
            <a:chOff x="3059832" y="1455062"/>
            <a:chExt cx="2283558" cy="4026314"/>
          </a:xfrm>
        </p:grpSpPr>
        <p:grpSp>
          <p:nvGrpSpPr>
            <p:cNvPr id="31" name="Groupe 455"/>
            <p:cNvGrpSpPr/>
            <p:nvPr/>
          </p:nvGrpSpPr>
          <p:grpSpPr>
            <a:xfrm>
              <a:off x="4499992" y="4509120"/>
              <a:ext cx="843398" cy="972256"/>
              <a:chOff x="4017090" y="5373216"/>
              <a:chExt cx="843398" cy="972256"/>
            </a:xfrm>
          </p:grpSpPr>
          <p:grpSp>
            <p:nvGrpSpPr>
              <p:cNvPr id="32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12" name="Connecteur droit 41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Connecteur droit 41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15" name="Connecteur droit 41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Connecteur droit 41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18" name="Connecteur droit 41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Connecteur droit 41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21" name="Connecteur droit 42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Connecteur droit 42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24" name="Connecteur droit 42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Connecteur droit 42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27" name="Connecteur droit 42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Connecteur droit 42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0" name="Connecteur droit 42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Connecteur droit 43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3" name="Connecteur droit 43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Connecteur droit 43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6" name="Connecteur droit 43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Connecteur droit 43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9" name="Connecteur droit 43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Connecteur droit 43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42" name="Connecteur droit 44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Connecteur droit 44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45" name="Connecteur droit 44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Connecteur droit 44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48" name="Connecteur droit 44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Connecteur droit 44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51" name="Connecteur droit 45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Connecteur droit 45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54" name="Connecteur droit 45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Connecteur droit 45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Groupe 574"/>
            <p:cNvGrpSpPr/>
            <p:nvPr/>
          </p:nvGrpSpPr>
          <p:grpSpPr>
            <a:xfrm>
              <a:off x="3059832" y="1772816"/>
              <a:ext cx="843398" cy="972256"/>
              <a:chOff x="4017090" y="5373216"/>
              <a:chExt cx="843398" cy="972256"/>
            </a:xfrm>
          </p:grpSpPr>
          <p:grpSp>
            <p:nvGrpSpPr>
              <p:cNvPr id="48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9" name="Connecteur droit 61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Connecteur droit 61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17" name="Connecteur droit 61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Connecteur droit 61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5" name="Connecteur droit 61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Connecteur droit 61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3" name="Connecteur droit 61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Connecteur droit 61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1" name="Connecteur droit 61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Connecteur droit 61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09" name="Connecteur droit 60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onnecteur droit 60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7" name="Connecteur droit 60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Connecteur droit 60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5" name="Connecteur droit 60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onnecteur droit 60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3" name="Connecteur droit 60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Connecteur droit 60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1" name="Connecteur droit 60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Connecteur droit 60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9" name="Connecteur droit 59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Connecteur droit 59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7" name="Connecteur droit 59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Connecteur droit 59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5" name="Connecteur droit 59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Connecteur droit 59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3" name="Connecteur droit 59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Connecteur droit 59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91" name="Connecteur droit 59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Connecteur droit 59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Groupe 623"/>
            <p:cNvGrpSpPr/>
            <p:nvPr/>
          </p:nvGrpSpPr>
          <p:grpSpPr>
            <a:xfrm>
              <a:off x="3069686" y="1455062"/>
              <a:ext cx="1013897" cy="2035886"/>
              <a:chOff x="3069686" y="1455062"/>
              <a:chExt cx="1013897" cy="2035886"/>
            </a:xfrm>
          </p:grpSpPr>
          <p:grpSp>
            <p:nvGrpSpPr>
              <p:cNvPr id="101" name="Groupe 410"/>
              <p:cNvGrpSpPr/>
              <p:nvPr/>
            </p:nvGrpSpPr>
            <p:grpSpPr>
              <a:xfrm>
                <a:off x="3241154" y="1564071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55" name="Connecteur droit 55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Connecteur droit 55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e 413"/>
              <p:cNvGrpSpPr/>
              <p:nvPr/>
            </p:nvGrpSpPr>
            <p:grpSpPr>
              <a:xfrm rot="5750071">
                <a:off x="3231449" y="1459420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53" name="Connecteur droit 55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Connecteur droit 55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e 416"/>
              <p:cNvGrpSpPr/>
              <p:nvPr/>
            </p:nvGrpSpPr>
            <p:grpSpPr>
              <a:xfrm rot="16428678">
                <a:off x="3105840" y="160097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51" name="Connecteur droit 55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Connecteur droit 55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e 419"/>
              <p:cNvGrpSpPr/>
              <p:nvPr/>
            </p:nvGrpSpPr>
            <p:grpSpPr>
              <a:xfrm rot="10981351">
                <a:off x="3327264" y="149026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49" name="Connecteur droit 54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Connecteur droit 54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e 422"/>
              <p:cNvGrpSpPr/>
              <p:nvPr/>
            </p:nvGrpSpPr>
            <p:grpSpPr>
              <a:xfrm>
                <a:off x="3830766" y="292494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47" name="Connecteur droit 54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Connecteur droit 54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e 425"/>
              <p:cNvGrpSpPr/>
              <p:nvPr/>
            </p:nvGrpSpPr>
            <p:grpSpPr>
              <a:xfrm>
                <a:off x="3974782" y="278092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45" name="Connecteur droit 54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Connecteur droit 54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e 428"/>
              <p:cNvGrpSpPr/>
              <p:nvPr/>
            </p:nvGrpSpPr>
            <p:grpSpPr>
              <a:xfrm rot="5400000">
                <a:off x="3195389" y="16887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43" name="Connecteur droit 54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Connecteur droit 54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e 431"/>
              <p:cNvGrpSpPr/>
              <p:nvPr/>
            </p:nvGrpSpPr>
            <p:grpSpPr>
              <a:xfrm rot="3678954">
                <a:off x="3847564" y="316385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12" name="Connecteur droit 51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Connecteur droit 51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e 434"/>
              <p:cNvGrpSpPr/>
              <p:nvPr/>
            </p:nvGrpSpPr>
            <p:grpSpPr>
              <a:xfrm rot="3678954">
                <a:off x="3631538" y="309184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10" name="Connecteur droit 50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Connecteur droit 51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e 437"/>
              <p:cNvGrpSpPr/>
              <p:nvPr/>
            </p:nvGrpSpPr>
            <p:grpSpPr>
              <a:xfrm rot="3678954">
                <a:off x="3775555" y="337987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08" name="Connecteur droit 50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Connecteur droit 50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Groupe 440"/>
              <p:cNvGrpSpPr/>
              <p:nvPr/>
            </p:nvGrpSpPr>
            <p:grpSpPr>
              <a:xfrm>
                <a:off x="3686750" y="285293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6" name="Connecteur droit 50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Connecteur droit 50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e 443"/>
              <p:cNvGrpSpPr/>
              <p:nvPr/>
            </p:nvGrpSpPr>
            <p:grpSpPr>
              <a:xfrm>
                <a:off x="3614742" y="328498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4" name="Connecteur droit 50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Connecteur droit 50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e 446"/>
              <p:cNvGrpSpPr/>
              <p:nvPr/>
            </p:nvGrpSpPr>
            <p:grpSpPr>
              <a:xfrm rot="10800000">
                <a:off x="3069686" y="172616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2" name="Connecteur droit 50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Connecteur droit 50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8" name="Groupe 449"/>
              <p:cNvGrpSpPr/>
              <p:nvPr/>
            </p:nvGrpSpPr>
            <p:grpSpPr>
              <a:xfrm rot="5400000">
                <a:off x="3455330" y="1464021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0" name="Connecteur droit 49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Connecteur droit 50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Groupe 452"/>
              <p:cNvGrpSpPr/>
              <p:nvPr/>
            </p:nvGrpSpPr>
            <p:grpSpPr>
              <a:xfrm rot="3678954">
                <a:off x="3487522" y="294782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98" name="Connecteur droit 49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Connecteur droit 49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0" name="Groupe 675"/>
          <p:cNvGrpSpPr/>
          <p:nvPr/>
        </p:nvGrpSpPr>
        <p:grpSpPr>
          <a:xfrm>
            <a:off x="4355976" y="5445224"/>
            <a:ext cx="1563478" cy="972256"/>
            <a:chOff x="4355976" y="5445224"/>
            <a:chExt cx="1563478" cy="972256"/>
          </a:xfrm>
        </p:grpSpPr>
        <p:sp>
          <p:nvSpPr>
            <p:cNvPr id="262" name="ZoneTexte 261"/>
            <p:cNvSpPr txBox="1"/>
            <p:nvPr/>
          </p:nvSpPr>
          <p:spPr>
            <a:xfrm>
              <a:off x="4355976" y="5733256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Calibri" pitchFamily="34" charset="0"/>
                </a:rPr>
                <a:t>Anticorps</a:t>
              </a:r>
            </a:p>
            <a:p>
              <a:pPr algn="ctr"/>
              <a:r>
                <a:rPr lang="fr-FR" sz="800" dirty="0" err="1" smtClean="0">
                  <a:latin typeface="Calibri" pitchFamily="34" charset="0"/>
                </a:rPr>
                <a:t>IgM</a:t>
              </a:r>
              <a:endParaRPr lang="fr-FR" sz="800" dirty="0" smtClean="0">
                <a:latin typeface="Calibri" pitchFamily="34" charset="0"/>
              </a:endParaRPr>
            </a:p>
          </p:txBody>
        </p:sp>
        <p:grpSp>
          <p:nvGrpSpPr>
            <p:cNvPr id="261" name="Groupe 625"/>
            <p:cNvGrpSpPr/>
            <p:nvPr/>
          </p:nvGrpSpPr>
          <p:grpSpPr>
            <a:xfrm>
              <a:off x="5076056" y="5445224"/>
              <a:ext cx="843398" cy="972256"/>
              <a:chOff x="4017090" y="5373216"/>
              <a:chExt cx="843398" cy="972256"/>
            </a:xfrm>
          </p:grpSpPr>
          <p:grpSp>
            <p:nvGrpSpPr>
              <p:cNvPr id="264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70" name="Connecteur droit 66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Connecteur droit 67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68" name="Connecteur droit 66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Connecteur droit 66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6" name="Connecteur droit 66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Connecteur droit 66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4" name="Connecteur droit 66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Connecteur droit 66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2" name="Connecteur droit 66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Connecteur droit 66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0" name="Connecteur droit 65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Connecteur droit 66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50" name="Connecteur droit 64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Connecteur droit 65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8" name="Connecteur droit 64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Connecteur droit 64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6" name="Connecteur droit 64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Connecteur droit 64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4" name="Connecteur droit 64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Connecteur droit 64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42" name="Connecteur droit 64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Connecteur droit 64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83" name="ZoneTexte 682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684" name="ZoneTexte 683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478" name="ZoneTexte 477"/>
          <p:cNvSpPr txBox="1"/>
          <p:nvPr/>
        </p:nvSpPr>
        <p:spPr>
          <a:xfrm>
            <a:off x="1331640" y="2060848"/>
            <a:ext cx="1656184" cy="1569660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13. Les anticorps se fixent aux antigènes ce qui </a:t>
            </a:r>
            <a:r>
              <a:rPr lang="fr-FR" sz="1200" dirty="0" err="1" smtClean="0">
                <a:solidFill>
                  <a:schemeClr val="bg1"/>
                </a:solidFill>
                <a:latin typeface="Calibri" pitchFamily="34" charset="0"/>
              </a:rPr>
              <a:t>opsonisent</a:t>
            </a:r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 les pathogènes. En s’agglomérant les anticorps entourant les pathogènes forment un complexe immun.</a:t>
            </a:r>
            <a:endParaRPr lang="fr-FR" sz="1200" i="1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79" name="ZoneTexte 478"/>
          <p:cNvSpPr txBox="1"/>
          <p:nvPr/>
        </p:nvSpPr>
        <p:spPr>
          <a:xfrm>
            <a:off x="4355976" y="5661248"/>
            <a:ext cx="1656184" cy="10156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Les </a:t>
            </a:r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IgG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, </a:t>
            </a:r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IgE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, et </a:t>
            </a:r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IgA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 sont produits plus tard. Leur affinité pour les antigènes est très forte. Les </a:t>
            </a:r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IgG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 circuleront très longtemps dans l’organisme.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/>
      <p:bldP spid="47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5868144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TH</a:t>
            </a:r>
          </a:p>
        </p:txBody>
      </p:sp>
      <p:cxnSp>
        <p:nvCxnSpPr>
          <p:cNvPr id="242" name="Connecteur droit avec flèche 241"/>
          <p:cNvCxnSpPr/>
          <p:nvPr/>
        </p:nvCxnSpPr>
        <p:spPr>
          <a:xfrm flipH="1" flipV="1">
            <a:off x="5508104" y="4365104"/>
            <a:ext cx="504056" cy="216024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ZoneTexte 262"/>
          <p:cNvSpPr txBox="1"/>
          <p:nvPr/>
        </p:nvSpPr>
        <p:spPr>
          <a:xfrm>
            <a:off x="7020272" y="587727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plasmocytes</a:t>
            </a:r>
          </a:p>
        </p:txBody>
      </p:sp>
      <p:cxnSp>
        <p:nvCxnSpPr>
          <p:cNvPr id="269" name="Connecteur droit avec flèche 268"/>
          <p:cNvCxnSpPr/>
          <p:nvPr/>
        </p:nvCxnSpPr>
        <p:spPr>
          <a:xfrm flipH="1" flipV="1">
            <a:off x="6300192" y="4725144"/>
            <a:ext cx="1236072" cy="449757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eur droit avec flèche 270"/>
          <p:cNvCxnSpPr/>
          <p:nvPr/>
        </p:nvCxnSpPr>
        <p:spPr>
          <a:xfrm flipH="1">
            <a:off x="7546312" y="5674993"/>
            <a:ext cx="11936" cy="263583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674"/>
          <p:cNvGrpSpPr/>
          <p:nvPr/>
        </p:nvGrpSpPr>
        <p:grpSpPr>
          <a:xfrm>
            <a:off x="6228184" y="5661248"/>
            <a:ext cx="809535" cy="955876"/>
            <a:chOff x="6228184" y="5661248"/>
            <a:chExt cx="809535" cy="955876"/>
          </a:xfrm>
        </p:grpSpPr>
        <p:grpSp>
          <p:nvGrpSpPr>
            <p:cNvPr id="7" name="Groupe 470"/>
            <p:cNvGrpSpPr/>
            <p:nvPr/>
          </p:nvGrpSpPr>
          <p:grpSpPr>
            <a:xfrm>
              <a:off x="6372200" y="5949280"/>
              <a:ext cx="144016" cy="144016"/>
              <a:chOff x="5148064" y="5229200"/>
              <a:chExt cx="144016" cy="144016"/>
            </a:xfrm>
          </p:grpSpPr>
          <p:grpSp>
            <p:nvGrpSpPr>
              <p:cNvPr id="8" name="Groupe 289"/>
              <p:cNvGrpSpPr/>
              <p:nvPr/>
            </p:nvGrpSpPr>
            <p:grpSpPr>
              <a:xfrm>
                <a:off x="5148064" y="5229200"/>
                <a:ext cx="144016" cy="144016"/>
                <a:chOff x="5724128" y="5589240"/>
                <a:chExt cx="144016" cy="144016"/>
              </a:xfrm>
            </p:grpSpPr>
            <p:cxnSp>
              <p:nvCxnSpPr>
                <p:cNvPr id="475" name="Connecteur droit 474"/>
                <p:cNvCxnSpPr/>
                <p:nvPr/>
              </p:nvCxnSpPr>
              <p:spPr>
                <a:xfrm flipH="1">
                  <a:off x="5796136" y="5589240"/>
                  <a:ext cx="72008" cy="72008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Connecteur droit 475"/>
                <p:cNvCxnSpPr/>
                <p:nvPr/>
              </p:nvCxnSpPr>
              <p:spPr>
                <a:xfrm>
                  <a:off x="5796136" y="5661248"/>
                  <a:ext cx="0" cy="72008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Connecteur droit 476"/>
                <p:cNvCxnSpPr/>
                <p:nvPr/>
              </p:nvCxnSpPr>
              <p:spPr>
                <a:xfrm flipH="1">
                  <a:off x="5724128" y="5661248"/>
                  <a:ext cx="72008" cy="0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3" name="Connecteur droit 472"/>
              <p:cNvCxnSpPr/>
              <p:nvPr/>
            </p:nvCxnSpPr>
            <p:spPr>
              <a:xfrm flipH="1">
                <a:off x="5159829" y="5301208"/>
                <a:ext cx="60243" cy="2441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Connecteur droit 473"/>
              <p:cNvCxnSpPr/>
              <p:nvPr/>
            </p:nvCxnSpPr>
            <p:spPr>
              <a:xfrm flipH="1">
                <a:off x="5200022" y="5301208"/>
                <a:ext cx="20050" cy="54563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315"/>
            <p:cNvGrpSpPr/>
            <p:nvPr/>
          </p:nvGrpSpPr>
          <p:grpSpPr>
            <a:xfrm>
              <a:off x="6660232" y="6309320"/>
              <a:ext cx="144016" cy="144016"/>
              <a:chOff x="5148064" y="5229200"/>
              <a:chExt cx="144016" cy="144016"/>
            </a:xfrm>
          </p:grpSpPr>
          <p:grpSp>
            <p:nvGrpSpPr>
              <p:cNvPr id="10" name="Groupe 289"/>
              <p:cNvGrpSpPr/>
              <p:nvPr/>
            </p:nvGrpSpPr>
            <p:grpSpPr>
              <a:xfrm>
                <a:off x="5148064" y="5229200"/>
                <a:ext cx="144016" cy="144016"/>
                <a:chOff x="5724128" y="5589240"/>
                <a:chExt cx="144016" cy="144016"/>
              </a:xfrm>
            </p:grpSpPr>
            <p:cxnSp>
              <p:nvCxnSpPr>
                <p:cNvPr id="291" name="Connecteur droit 290"/>
                <p:cNvCxnSpPr/>
                <p:nvPr/>
              </p:nvCxnSpPr>
              <p:spPr>
                <a:xfrm flipH="1">
                  <a:off x="5796136" y="5589240"/>
                  <a:ext cx="72008" cy="720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Connecteur droit 291"/>
                <p:cNvCxnSpPr/>
                <p:nvPr/>
              </p:nvCxnSpPr>
              <p:spPr>
                <a:xfrm>
                  <a:off x="5796136" y="5661248"/>
                  <a:ext cx="0" cy="720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Connecteur droit 292"/>
                <p:cNvCxnSpPr/>
                <p:nvPr/>
              </p:nvCxnSpPr>
              <p:spPr>
                <a:xfrm flipH="1">
                  <a:off x="5724128" y="5661248"/>
                  <a:ext cx="72008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Connecteur droit 310"/>
              <p:cNvCxnSpPr/>
              <p:nvPr/>
            </p:nvCxnSpPr>
            <p:spPr>
              <a:xfrm flipH="1">
                <a:off x="5159829" y="5301208"/>
                <a:ext cx="60243" cy="2441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necteur droit 312"/>
              <p:cNvCxnSpPr/>
              <p:nvPr/>
            </p:nvCxnSpPr>
            <p:spPr>
              <a:xfrm flipH="1">
                <a:off x="5200022" y="5301208"/>
                <a:ext cx="20050" cy="54563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e 673"/>
            <p:cNvGrpSpPr/>
            <p:nvPr/>
          </p:nvGrpSpPr>
          <p:grpSpPr>
            <a:xfrm>
              <a:off x="6228184" y="5661248"/>
              <a:ext cx="809535" cy="955876"/>
              <a:chOff x="6228184" y="5661248"/>
              <a:chExt cx="809535" cy="955876"/>
            </a:xfrm>
          </p:grpSpPr>
          <p:grpSp>
            <p:nvGrpSpPr>
              <p:cNvPr id="12" name="Groupe 456"/>
              <p:cNvGrpSpPr/>
              <p:nvPr/>
            </p:nvGrpSpPr>
            <p:grpSpPr>
              <a:xfrm>
                <a:off x="6524600" y="6245696"/>
                <a:ext cx="144016" cy="144016"/>
                <a:chOff x="5148064" y="5229200"/>
                <a:chExt cx="144016" cy="144016"/>
              </a:xfrm>
            </p:grpSpPr>
            <p:grpSp>
              <p:nvGrpSpPr>
                <p:cNvPr id="13" name="Groupe 289"/>
                <p:cNvGrpSpPr/>
                <p:nvPr/>
              </p:nvGrpSpPr>
              <p:grpSpPr>
                <a:xfrm>
                  <a:off x="5148064" y="5229200"/>
                  <a:ext cx="144016" cy="144016"/>
                  <a:chOff x="5724128" y="5589240"/>
                  <a:chExt cx="144016" cy="144016"/>
                </a:xfrm>
              </p:grpSpPr>
              <p:cxnSp>
                <p:nvCxnSpPr>
                  <p:cNvPr id="461" name="Connecteur droit 460"/>
                  <p:cNvCxnSpPr/>
                  <p:nvPr/>
                </p:nvCxnSpPr>
                <p:spPr>
                  <a:xfrm flipH="1">
                    <a:off x="5796136" y="5589240"/>
                    <a:ext cx="72008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Connecteur droit 461"/>
                  <p:cNvCxnSpPr/>
                  <p:nvPr/>
                </p:nvCxnSpPr>
                <p:spPr>
                  <a:xfrm>
                    <a:off x="5796136" y="5661248"/>
                    <a:ext cx="0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Connecteur droit 462"/>
                  <p:cNvCxnSpPr/>
                  <p:nvPr/>
                </p:nvCxnSpPr>
                <p:spPr>
                  <a:xfrm flipH="1">
                    <a:off x="5724128" y="5661248"/>
                    <a:ext cx="72008" cy="0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59" name="Connecteur droit 458"/>
                <p:cNvCxnSpPr/>
                <p:nvPr/>
              </p:nvCxnSpPr>
              <p:spPr>
                <a:xfrm flipH="1">
                  <a:off x="5159829" y="5301208"/>
                  <a:ext cx="60243" cy="2441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Connecteur droit 459"/>
                <p:cNvCxnSpPr/>
                <p:nvPr/>
              </p:nvCxnSpPr>
              <p:spPr>
                <a:xfrm flipH="1">
                  <a:off x="5200022" y="5301208"/>
                  <a:ext cx="20050" cy="54563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e 477"/>
              <p:cNvGrpSpPr/>
              <p:nvPr/>
            </p:nvGrpSpPr>
            <p:grpSpPr>
              <a:xfrm rot="9562368">
                <a:off x="6826833" y="6219264"/>
                <a:ext cx="210886" cy="151441"/>
                <a:chOff x="5148064" y="5229200"/>
                <a:chExt cx="144016" cy="144016"/>
              </a:xfrm>
            </p:grpSpPr>
            <p:grpSp>
              <p:nvGrpSpPr>
                <p:cNvPr id="15" name="Groupe 289"/>
                <p:cNvGrpSpPr/>
                <p:nvPr/>
              </p:nvGrpSpPr>
              <p:grpSpPr>
                <a:xfrm>
                  <a:off x="5148064" y="5229200"/>
                  <a:ext cx="144016" cy="144016"/>
                  <a:chOff x="5724128" y="5589240"/>
                  <a:chExt cx="144016" cy="144016"/>
                </a:xfrm>
              </p:grpSpPr>
              <p:cxnSp>
                <p:nvCxnSpPr>
                  <p:cNvPr id="482" name="Connecteur droit 481"/>
                  <p:cNvCxnSpPr/>
                  <p:nvPr/>
                </p:nvCxnSpPr>
                <p:spPr>
                  <a:xfrm flipH="1">
                    <a:off x="5796136" y="5589240"/>
                    <a:ext cx="72008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Connecteur droit 482"/>
                  <p:cNvCxnSpPr/>
                  <p:nvPr/>
                </p:nvCxnSpPr>
                <p:spPr>
                  <a:xfrm>
                    <a:off x="5796136" y="5661248"/>
                    <a:ext cx="0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Connecteur droit 483"/>
                  <p:cNvCxnSpPr/>
                  <p:nvPr/>
                </p:nvCxnSpPr>
                <p:spPr>
                  <a:xfrm flipH="1">
                    <a:off x="5724128" y="5661248"/>
                    <a:ext cx="72008" cy="0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0" name="Connecteur droit 479"/>
                <p:cNvCxnSpPr/>
                <p:nvPr/>
              </p:nvCxnSpPr>
              <p:spPr>
                <a:xfrm flipH="1">
                  <a:off x="5159829" y="5301208"/>
                  <a:ext cx="60243" cy="2441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Connecteur droit 480"/>
                <p:cNvCxnSpPr/>
                <p:nvPr/>
              </p:nvCxnSpPr>
              <p:spPr>
                <a:xfrm flipH="1">
                  <a:off x="5200022" y="5301208"/>
                  <a:ext cx="20050" cy="54563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e 672"/>
              <p:cNvGrpSpPr/>
              <p:nvPr/>
            </p:nvGrpSpPr>
            <p:grpSpPr>
              <a:xfrm>
                <a:off x="6228184" y="6021881"/>
                <a:ext cx="778541" cy="595243"/>
                <a:chOff x="6228184" y="6021881"/>
                <a:chExt cx="778541" cy="595243"/>
              </a:xfrm>
            </p:grpSpPr>
            <p:grpSp>
              <p:nvGrpSpPr>
                <p:cNvPr id="17" name="Groupe 463"/>
                <p:cNvGrpSpPr/>
                <p:nvPr/>
              </p:nvGrpSpPr>
              <p:grpSpPr>
                <a:xfrm rot="4293551">
                  <a:off x="6487241" y="6046055"/>
                  <a:ext cx="203613" cy="155266"/>
                  <a:chOff x="5148064" y="5232914"/>
                  <a:chExt cx="143073" cy="140302"/>
                </a:xfrm>
              </p:grpSpPr>
              <p:grpSp>
                <p:nvGrpSpPr>
                  <p:cNvPr id="18" name="Groupe 289"/>
                  <p:cNvGrpSpPr/>
                  <p:nvPr/>
                </p:nvGrpSpPr>
                <p:grpSpPr>
                  <a:xfrm>
                    <a:off x="5148064" y="5232914"/>
                    <a:ext cx="143073" cy="140302"/>
                    <a:chOff x="5724128" y="5592954"/>
                    <a:chExt cx="143073" cy="140302"/>
                  </a:xfrm>
                </p:grpSpPr>
                <p:cxnSp>
                  <p:nvCxnSpPr>
                    <p:cNvPr id="468" name="Connecteur droit 467"/>
                    <p:cNvCxnSpPr/>
                    <p:nvPr/>
                  </p:nvCxnSpPr>
                  <p:spPr>
                    <a:xfrm flipH="1">
                      <a:off x="5795193" y="5592954"/>
                      <a:ext cx="72008" cy="72008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Connecteur droit 468"/>
                    <p:cNvCxnSpPr/>
                    <p:nvPr/>
                  </p:nvCxnSpPr>
                  <p:spPr>
                    <a:xfrm>
                      <a:off x="5796136" y="5661248"/>
                      <a:ext cx="0" cy="72008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Connecteur droit 469"/>
                    <p:cNvCxnSpPr/>
                    <p:nvPr/>
                  </p:nvCxnSpPr>
                  <p:spPr>
                    <a:xfrm flipH="1">
                      <a:off x="5724128" y="5661248"/>
                      <a:ext cx="72008" cy="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6" name="Connecteur droit 465"/>
                  <p:cNvCxnSpPr/>
                  <p:nvPr/>
                </p:nvCxnSpPr>
                <p:spPr>
                  <a:xfrm flipH="1">
                    <a:off x="5159829" y="5301208"/>
                    <a:ext cx="60243" cy="2441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Connecteur droit 466"/>
                  <p:cNvCxnSpPr/>
                  <p:nvPr/>
                </p:nvCxnSpPr>
                <p:spPr>
                  <a:xfrm flipH="1">
                    <a:off x="5200022" y="5301208"/>
                    <a:ext cx="20050" cy="5456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e 513"/>
                <p:cNvGrpSpPr/>
                <p:nvPr/>
              </p:nvGrpSpPr>
              <p:grpSpPr>
                <a:xfrm>
                  <a:off x="6228184" y="6093296"/>
                  <a:ext cx="778541" cy="523828"/>
                  <a:chOff x="6256509" y="5897217"/>
                  <a:chExt cx="778541" cy="523828"/>
                </a:xfrm>
              </p:grpSpPr>
              <p:grpSp>
                <p:nvGrpSpPr>
                  <p:cNvPr id="20" name="Groupe 315"/>
                  <p:cNvGrpSpPr/>
                  <p:nvPr/>
                </p:nvGrpSpPr>
                <p:grpSpPr>
                  <a:xfrm>
                    <a:off x="6372200" y="6093296"/>
                    <a:ext cx="144016" cy="144016"/>
                    <a:chOff x="5148064" y="5229200"/>
                    <a:chExt cx="144016" cy="144016"/>
                  </a:xfrm>
                </p:grpSpPr>
                <p:grpSp>
                  <p:nvGrpSpPr>
                    <p:cNvPr id="21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40" name="Connecteur droit 539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1" name="Connecteur droit 540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2" name="Connecteur droit 541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8" name="Connecteur droit 537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9" name="Connecteur droit 538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Groupe 456"/>
                  <p:cNvGrpSpPr/>
                  <p:nvPr/>
                </p:nvGrpSpPr>
                <p:grpSpPr>
                  <a:xfrm>
                    <a:off x="6524600" y="6245696"/>
                    <a:ext cx="144016" cy="144016"/>
                    <a:chOff x="5148064" y="5229200"/>
                    <a:chExt cx="144016" cy="144016"/>
                  </a:xfrm>
                </p:grpSpPr>
                <p:grpSp>
                  <p:nvGrpSpPr>
                    <p:cNvPr id="23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34" name="Connecteur droit 533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5" name="Connecteur droit 534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6" name="Connecteur droit 535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2" name="Connecteur droit 531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3" name="Connecteur droit 532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" name="Groupe 463"/>
                  <p:cNvGrpSpPr/>
                  <p:nvPr/>
                </p:nvGrpSpPr>
                <p:grpSpPr>
                  <a:xfrm rot="4293551">
                    <a:off x="6233719" y="5920007"/>
                    <a:ext cx="204956" cy="159376"/>
                    <a:chOff x="5148064" y="5229200"/>
                    <a:chExt cx="144016" cy="144016"/>
                  </a:xfrm>
                </p:grpSpPr>
                <p:grpSp>
                  <p:nvGrpSpPr>
                    <p:cNvPr id="25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28" name="Connecteur droit 527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9" name="Connecteur droit 528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0" name="Connecteur droit 529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6" name="Connecteur droit 525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Connecteur droit 526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e 477"/>
                  <p:cNvGrpSpPr/>
                  <p:nvPr/>
                </p:nvGrpSpPr>
                <p:grpSpPr>
                  <a:xfrm rot="9562368">
                    <a:off x="6824164" y="6269604"/>
                    <a:ext cx="210886" cy="151441"/>
                    <a:chOff x="5148064" y="5229200"/>
                    <a:chExt cx="144016" cy="144016"/>
                  </a:xfrm>
                </p:grpSpPr>
                <p:grpSp>
                  <p:nvGrpSpPr>
                    <p:cNvPr id="27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22" name="Connecteur droit 521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Connecteur droit 522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4" name="Connecteur droit 523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0" name="Connecteur droit 519"/>
                    <p:cNvCxnSpPr/>
                    <p:nvPr/>
                  </p:nvCxnSpPr>
                  <p:spPr>
                    <a:xfrm rot="12037632" flipV="1">
                      <a:off x="5162369" y="5306189"/>
                      <a:ext cx="67295" cy="3713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Connecteur droit 520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623" name="ZoneTexte 622"/>
              <p:cNvSpPr txBox="1"/>
              <p:nvPr/>
            </p:nvSpPr>
            <p:spPr>
              <a:xfrm>
                <a:off x="6300192" y="5661248"/>
                <a:ext cx="720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dirty="0" smtClean="0">
                    <a:latin typeface="Calibri" pitchFamily="34" charset="0"/>
                  </a:rPr>
                  <a:t>Anticorps</a:t>
                </a:r>
              </a:p>
              <a:p>
                <a:pPr algn="ctr"/>
                <a:r>
                  <a:rPr lang="fr-FR" sz="800" dirty="0" err="1" smtClean="0">
                    <a:latin typeface="Calibri" pitchFamily="34" charset="0"/>
                  </a:rPr>
                  <a:t>IgG</a:t>
                </a:r>
                <a:endParaRPr lang="fr-FR" sz="800" dirty="0" smtClean="0">
                  <a:latin typeface="Calibri" pitchFamily="34" charset="0"/>
                </a:endParaRPr>
              </a:p>
            </p:txBody>
          </p:sp>
        </p:grpSp>
      </p:grpSp>
      <p:grpSp>
        <p:nvGrpSpPr>
          <p:cNvPr id="28" name="Groupe 573"/>
          <p:cNvGrpSpPr/>
          <p:nvPr/>
        </p:nvGrpSpPr>
        <p:grpSpPr>
          <a:xfrm>
            <a:off x="7524328" y="1844824"/>
            <a:ext cx="1152128" cy="3259739"/>
            <a:chOff x="7524328" y="1844824"/>
            <a:chExt cx="1152128" cy="3259739"/>
          </a:xfrm>
        </p:grpSpPr>
        <p:sp>
          <p:nvSpPr>
            <p:cNvPr id="248" name="ZoneTexte 247"/>
            <p:cNvSpPr txBox="1"/>
            <p:nvPr/>
          </p:nvSpPr>
          <p:spPr>
            <a:xfrm>
              <a:off x="7524328" y="450912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>
                  <a:solidFill>
                    <a:srgbClr val="FF6600"/>
                  </a:solidFill>
                  <a:latin typeface="Calibri" pitchFamily="34" charset="0"/>
                </a:rPr>
                <a:t>LTc</a:t>
              </a:r>
              <a:endParaRPr lang="fr-FR" sz="1200" dirty="0" smtClean="0">
                <a:solidFill>
                  <a:srgbClr val="FF6600"/>
                </a:solidFill>
                <a:latin typeface="Calibri" pitchFamily="34" charset="0"/>
              </a:endParaRPr>
            </a:p>
          </p:txBody>
        </p:sp>
        <p:cxnSp>
          <p:nvCxnSpPr>
            <p:cNvPr id="267" name="Connecteur droit avec flèche 266"/>
            <p:cNvCxnSpPr>
              <a:endCxn id="248" idx="2"/>
            </p:cNvCxnSpPr>
            <p:nvPr/>
          </p:nvCxnSpPr>
          <p:spPr>
            <a:xfrm flipV="1">
              <a:off x="7656844" y="4786119"/>
              <a:ext cx="155516" cy="318444"/>
            </a:xfrm>
            <a:prstGeom prst="straightConnector1">
              <a:avLst/>
            </a:prstGeom>
            <a:ln>
              <a:solidFill>
                <a:srgbClr val="FF66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572"/>
            <p:cNvGrpSpPr/>
            <p:nvPr/>
          </p:nvGrpSpPr>
          <p:grpSpPr>
            <a:xfrm>
              <a:off x="7884368" y="1844824"/>
              <a:ext cx="792088" cy="2428216"/>
              <a:chOff x="7884368" y="1844824"/>
              <a:chExt cx="792088" cy="2428216"/>
            </a:xfrm>
          </p:grpSpPr>
          <p:sp>
            <p:nvSpPr>
              <p:cNvPr id="250" name="Forme libre 249"/>
              <p:cNvSpPr/>
              <p:nvPr/>
            </p:nvSpPr>
            <p:spPr>
              <a:xfrm>
                <a:off x="7884368" y="3861048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2" name="Forme libre 401"/>
              <p:cNvSpPr/>
              <p:nvPr/>
            </p:nvSpPr>
            <p:spPr>
              <a:xfrm>
                <a:off x="8172400" y="2852936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3" name="Forme libre 402"/>
              <p:cNvSpPr/>
              <p:nvPr/>
            </p:nvSpPr>
            <p:spPr>
              <a:xfrm>
                <a:off x="8316416" y="1844824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</p:grpSp>
      </p:grpSp>
      <p:sp>
        <p:nvSpPr>
          <p:cNvPr id="404" name="Forme libre 403"/>
          <p:cNvSpPr/>
          <p:nvPr/>
        </p:nvSpPr>
        <p:spPr>
          <a:xfrm>
            <a:off x="8028384" y="764704"/>
            <a:ext cx="360040" cy="411992"/>
          </a:xfrm>
          <a:custGeom>
            <a:avLst/>
            <a:gdLst>
              <a:gd name="connsiteX0" fmla="*/ 46892 w 505767"/>
              <a:gd name="connsiteY0" fmla="*/ 152400 h 556008"/>
              <a:gd name="connsiteX1" fmla="*/ 358391 w 505767"/>
              <a:gd name="connsiteY1" fmla="*/ 51916 h 556008"/>
              <a:gd name="connsiteX2" fmla="*/ 458875 w 505767"/>
              <a:gd name="connsiteY2" fmla="*/ 463899 h 556008"/>
              <a:gd name="connsiteX3" fmla="*/ 77038 w 505767"/>
              <a:gd name="connsiteY3" fmla="*/ 504092 h 556008"/>
              <a:gd name="connsiteX4" fmla="*/ 46892 w 505767"/>
              <a:gd name="connsiteY4" fmla="*/ 152400 h 55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7" h="556008">
                <a:moveTo>
                  <a:pt x="46892" y="152400"/>
                </a:moveTo>
                <a:cubicBezTo>
                  <a:pt x="93784" y="77037"/>
                  <a:pt x="289727" y="0"/>
                  <a:pt x="358391" y="51916"/>
                </a:cubicBezTo>
                <a:cubicBezTo>
                  <a:pt x="427055" y="103832"/>
                  <a:pt x="505767" y="388536"/>
                  <a:pt x="458875" y="463899"/>
                </a:cubicBezTo>
                <a:cubicBezTo>
                  <a:pt x="411983" y="539262"/>
                  <a:pt x="145702" y="556008"/>
                  <a:pt x="77038" y="504092"/>
                </a:cubicBezTo>
                <a:cubicBezTo>
                  <a:pt x="8374" y="452176"/>
                  <a:pt x="0" y="227763"/>
                  <a:pt x="46892" y="152400"/>
                </a:cubicBezTo>
                <a:close/>
              </a:path>
            </a:pathLst>
          </a:custGeom>
          <a:solidFill>
            <a:srgbClr val="7030A0"/>
          </a:solidFill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atin typeface="Calibri" pitchFamily="34" charset="0"/>
              </a:rPr>
              <a:t>LTc</a:t>
            </a:r>
            <a:endParaRPr lang="fr-FR" sz="1000" dirty="0">
              <a:latin typeface="Calibri" pitchFamily="34" charset="0"/>
            </a:endParaRPr>
          </a:p>
        </p:txBody>
      </p:sp>
      <p:sp>
        <p:nvSpPr>
          <p:cNvPr id="405" name="Étoile à 7 branches 404"/>
          <p:cNvSpPr/>
          <p:nvPr/>
        </p:nvSpPr>
        <p:spPr>
          <a:xfrm>
            <a:off x="8100392" y="692696"/>
            <a:ext cx="216024" cy="144016"/>
          </a:xfrm>
          <a:prstGeom prst="star7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e 671"/>
          <p:cNvGrpSpPr/>
          <p:nvPr/>
        </p:nvGrpSpPr>
        <p:grpSpPr>
          <a:xfrm>
            <a:off x="3059832" y="1455062"/>
            <a:ext cx="2283558" cy="4026314"/>
            <a:chOff x="3059832" y="1455062"/>
            <a:chExt cx="2283558" cy="4026314"/>
          </a:xfrm>
        </p:grpSpPr>
        <p:grpSp>
          <p:nvGrpSpPr>
            <p:cNvPr id="31" name="Groupe 455"/>
            <p:cNvGrpSpPr/>
            <p:nvPr/>
          </p:nvGrpSpPr>
          <p:grpSpPr>
            <a:xfrm>
              <a:off x="4499992" y="4509120"/>
              <a:ext cx="843398" cy="972256"/>
              <a:chOff x="4017090" y="5373216"/>
              <a:chExt cx="843398" cy="972256"/>
            </a:xfrm>
          </p:grpSpPr>
          <p:grpSp>
            <p:nvGrpSpPr>
              <p:cNvPr id="32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12" name="Connecteur droit 41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Connecteur droit 41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15" name="Connecteur droit 41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Connecteur droit 41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18" name="Connecteur droit 41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Connecteur droit 41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21" name="Connecteur droit 42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Connecteur droit 42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24" name="Connecteur droit 42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Connecteur droit 42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27" name="Connecteur droit 42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Connecteur droit 42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0" name="Connecteur droit 42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Connecteur droit 43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3" name="Connecteur droit 43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Connecteur droit 43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6" name="Connecteur droit 43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Connecteur droit 43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9" name="Connecteur droit 43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Connecteur droit 43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42" name="Connecteur droit 44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Connecteur droit 44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45" name="Connecteur droit 44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Connecteur droit 44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48" name="Connecteur droit 44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Connecteur droit 44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51" name="Connecteur droit 45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Connecteur droit 45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54" name="Connecteur droit 45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Connecteur droit 45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Groupe 574"/>
            <p:cNvGrpSpPr/>
            <p:nvPr/>
          </p:nvGrpSpPr>
          <p:grpSpPr>
            <a:xfrm>
              <a:off x="3059832" y="1772816"/>
              <a:ext cx="843398" cy="972256"/>
              <a:chOff x="4017090" y="5373216"/>
              <a:chExt cx="843398" cy="972256"/>
            </a:xfrm>
          </p:grpSpPr>
          <p:grpSp>
            <p:nvGrpSpPr>
              <p:cNvPr id="48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9" name="Connecteur droit 61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Connecteur droit 61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17" name="Connecteur droit 61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Connecteur droit 61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5" name="Connecteur droit 61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Connecteur droit 61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3" name="Connecteur droit 61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Connecteur droit 61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1" name="Connecteur droit 61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Connecteur droit 61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09" name="Connecteur droit 60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onnecteur droit 60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7" name="Connecteur droit 60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Connecteur droit 60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5" name="Connecteur droit 60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onnecteur droit 60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3" name="Connecteur droit 60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Connecteur droit 60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1" name="Connecteur droit 60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Connecteur droit 60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9" name="Connecteur droit 59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Connecteur droit 59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7" name="Connecteur droit 59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Connecteur droit 59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5" name="Connecteur droit 59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Connecteur droit 59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3" name="Connecteur droit 59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Connecteur droit 59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91" name="Connecteur droit 59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Connecteur droit 59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Groupe 623"/>
            <p:cNvGrpSpPr/>
            <p:nvPr/>
          </p:nvGrpSpPr>
          <p:grpSpPr>
            <a:xfrm>
              <a:off x="3069686" y="1455062"/>
              <a:ext cx="1013897" cy="2035886"/>
              <a:chOff x="3069686" y="1455062"/>
              <a:chExt cx="1013897" cy="2035886"/>
            </a:xfrm>
          </p:grpSpPr>
          <p:grpSp>
            <p:nvGrpSpPr>
              <p:cNvPr id="101" name="Groupe 410"/>
              <p:cNvGrpSpPr/>
              <p:nvPr/>
            </p:nvGrpSpPr>
            <p:grpSpPr>
              <a:xfrm>
                <a:off x="3241154" y="1564071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55" name="Connecteur droit 55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Connecteur droit 55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e 413"/>
              <p:cNvGrpSpPr/>
              <p:nvPr/>
            </p:nvGrpSpPr>
            <p:grpSpPr>
              <a:xfrm rot="5750071">
                <a:off x="3231449" y="1459420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53" name="Connecteur droit 55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Connecteur droit 55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e 416"/>
              <p:cNvGrpSpPr/>
              <p:nvPr/>
            </p:nvGrpSpPr>
            <p:grpSpPr>
              <a:xfrm rot="16428678">
                <a:off x="3105840" y="160097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51" name="Connecteur droit 55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Connecteur droit 55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e 419"/>
              <p:cNvGrpSpPr/>
              <p:nvPr/>
            </p:nvGrpSpPr>
            <p:grpSpPr>
              <a:xfrm rot="10981351">
                <a:off x="3327264" y="149026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49" name="Connecteur droit 54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Connecteur droit 54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e 422"/>
              <p:cNvGrpSpPr/>
              <p:nvPr/>
            </p:nvGrpSpPr>
            <p:grpSpPr>
              <a:xfrm>
                <a:off x="3830766" y="292494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47" name="Connecteur droit 54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Connecteur droit 54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e 425"/>
              <p:cNvGrpSpPr/>
              <p:nvPr/>
            </p:nvGrpSpPr>
            <p:grpSpPr>
              <a:xfrm>
                <a:off x="3974782" y="278092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45" name="Connecteur droit 54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Connecteur droit 54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e 428"/>
              <p:cNvGrpSpPr/>
              <p:nvPr/>
            </p:nvGrpSpPr>
            <p:grpSpPr>
              <a:xfrm rot="5400000">
                <a:off x="3195389" y="16887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43" name="Connecteur droit 54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Connecteur droit 54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e 431"/>
              <p:cNvGrpSpPr/>
              <p:nvPr/>
            </p:nvGrpSpPr>
            <p:grpSpPr>
              <a:xfrm rot="3678954">
                <a:off x="3847564" y="316385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12" name="Connecteur droit 51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Connecteur droit 51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e 434"/>
              <p:cNvGrpSpPr/>
              <p:nvPr/>
            </p:nvGrpSpPr>
            <p:grpSpPr>
              <a:xfrm rot="3678954">
                <a:off x="3631538" y="309184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10" name="Connecteur droit 50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Connecteur droit 51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e 437"/>
              <p:cNvGrpSpPr/>
              <p:nvPr/>
            </p:nvGrpSpPr>
            <p:grpSpPr>
              <a:xfrm rot="3678954">
                <a:off x="3775555" y="337987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08" name="Connecteur droit 50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Connecteur droit 50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Groupe 440"/>
              <p:cNvGrpSpPr/>
              <p:nvPr/>
            </p:nvGrpSpPr>
            <p:grpSpPr>
              <a:xfrm>
                <a:off x="3686750" y="285293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6" name="Connecteur droit 50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Connecteur droit 50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e 443"/>
              <p:cNvGrpSpPr/>
              <p:nvPr/>
            </p:nvGrpSpPr>
            <p:grpSpPr>
              <a:xfrm>
                <a:off x="3614742" y="328498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4" name="Connecteur droit 50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Connecteur droit 50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e 446"/>
              <p:cNvGrpSpPr/>
              <p:nvPr/>
            </p:nvGrpSpPr>
            <p:grpSpPr>
              <a:xfrm rot="10800000">
                <a:off x="3069686" y="172616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2" name="Connecteur droit 50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Connecteur droit 50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8" name="Groupe 449"/>
              <p:cNvGrpSpPr/>
              <p:nvPr/>
            </p:nvGrpSpPr>
            <p:grpSpPr>
              <a:xfrm rot="5400000">
                <a:off x="3455330" y="1464021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0" name="Connecteur droit 49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Connecteur droit 50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Groupe 452"/>
              <p:cNvGrpSpPr/>
              <p:nvPr/>
            </p:nvGrpSpPr>
            <p:grpSpPr>
              <a:xfrm rot="3678954">
                <a:off x="3487522" y="294782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98" name="Connecteur droit 49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Connecteur droit 49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0" name="Groupe 675"/>
          <p:cNvGrpSpPr/>
          <p:nvPr/>
        </p:nvGrpSpPr>
        <p:grpSpPr>
          <a:xfrm>
            <a:off x="4355976" y="5445224"/>
            <a:ext cx="1563478" cy="972256"/>
            <a:chOff x="4355976" y="5445224"/>
            <a:chExt cx="1563478" cy="972256"/>
          </a:xfrm>
        </p:grpSpPr>
        <p:sp>
          <p:nvSpPr>
            <p:cNvPr id="262" name="ZoneTexte 261"/>
            <p:cNvSpPr txBox="1"/>
            <p:nvPr/>
          </p:nvSpPr>
          <p:spPr>
            <a:xfrm>
              <a:off x="4355976" y="5733256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Calibri" pitchFamily="34" charset="0"/>
                </a:rPr>
                <a:t>Anticorps</a:t>
              </a:r>
            </a:p>
            <a:p>
              <a:pPr algn="ctr"/>
              <a:r>
                <a:rPr lang="fr-FR" sz="800" dirty="0" err="1" smtClean="0">
                  <a:latin typeface="Calibri" pitchFamily="34" charset="0"/>
                </a:rPr>
                <a:t>IgM</a:t>
              </a:r>
              <a:endParaRPr lang="fr-FR" sz="800" dirty="0" smtClean="0">
                <a:latin typeface="Calibri" pitchFamily="34" charset="0"/>
              </a:endParaRPr>
            </a:p>
          </p:txBody>
        </p:sp>
        <p:grpSp>
          <p:nvGrpSpPr>
            <p:cNvPr id="261" name="Groupe 625"/>
            <p:cNvGrpSpPr/>
            <p:nvPr/>
          </p:nvGrpSpPr>
          <p:grpSpPr>
            <a:xfrm>
              <a:off x="5076056" y="5445224"/>
              <a:ext cx="843398" cy="972256"/>
              <a:chOff x="4017090" y="5373216"/>
              <a:chExt cx="843398" cy="972256"/>
            </a:xfrm>
          </p:grpSpPr>
          <p:grpSp>
            <p:nvGrpSpPr>
              <p:cNvPr id="264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70" name="Connecteur droit 66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Connecteur droit 67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68" name="Connecteur droit 66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Connecteur droit 66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6" name="Connecteur droit 66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Connecteur droit 66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4" name="Connecteur droit 66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Connecteur droit 66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2" name="Connecteur droit 66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Connecteur droit 66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0" name="Connecteur droit 65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Connecteur droit 66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50" name="Connecteur droit 64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Connecteur droit 65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8" name="Connecteur droit 64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Connecteur droit 64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6" name="Connecteur droit 64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Connecteur droit 64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4" name="Connecteur droit 64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Connecteur droit 64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42" name="Connecteur droit 64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Connecteur droit 64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83" name="ZoneTexte 682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684" name="ZoneTexte 683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471" name="ZoneTexte 470"/>
          <p:cNvSpPr txBox="1"/>
          <p:nvPr/>
        </p:nvSpPr>
        <p:spPr>
          <a:xfrm>
            <a:off x="3275856" y="1844824"/>
            <a:ext cx="1656184" cy="400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IgM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 et </a:t>
            </a:r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IgG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 activent le complément</a:t>
            </a:r>
          </a:p>
        </p:txBody>
      </p:sp>
      <p:sp>
        <p:nvSpPr>
          <p:cNvPr id="478" name="ZoneTexte 477"/>
          <p:cNvSpPr txBox="1"/>
          <p:nvPr/>
        </p:nvSpPr>
        <p:spPr>
          <a:xfrm>
            <a:off x="2555776" y="2348880"/>
            <a:ext cx="1656184" cy="461665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12. Les anticorps ont des rôles multiples</a:t>
            </a:r>
            <a:endParaRPr lang="fr-FR" sz="1200" i="1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72" name="ZoneTexte 471"/>
          <p:cNvSpPr txBox="1"/>
          <p:nvPr/>
        </p:nvSpPr>
        <p:spPr>
          <a:xfrm>
            <a:off x="2555776" y="116632"/>
            <a:ext cx="1656184" cy="400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Les </a:t>
            </a:r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IgA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 traversent les muqueuses</a:t>
            </a:r>
          </a:p>
        </p:txBody>
      </p:sp>
      <p:sp>
        <p:nvSpPr>
          <p:cNvPr id="479" name="ZoneTexte 478"/>
          <p:cNvSpPr txBox="1"/>
          <p:nvPr/>
        </p:nvSpPr>
        <p:spPr>
          <a:xfrm>
            <a:off x="323528" y="116632"/>
            <a:ext cx="1656184" cy="1169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Les </a:t>
            </a:r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IgE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 se fixent au mastocytes qui réagiront fortement dans ils rencontreront une nouvelle fois le pathogène</a:t>
            </a:r>
          </a:p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(libération brutale d’histamine)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animBg="1"/>
      <p:bldP spid="478" grpId="0" animBg="1"/>
      <p:bldP spid="472" grpId="0" animBg="1"/>
      <p:bldP spid="4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 - L’immunité active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Le déroulement étape par étape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760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3059832" y="3782943"/>
            <a:ext cx="1008112" cy="781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1979712" y="3429000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érythème, </a:t>
            </a:r>
            <a:r>
              <a:rPr lang="fr-FR" sz="800" dirty="0" err="1" smtClean="0">
                <a:latin typeface="Calibri" pitchFamily="34" charset="0"/>
              </a:rPr>
              <a:t>margination</a:t>
            </a:r>
            <a:r>
              <a:rPr lang="fr-FR" sz="800" dirty="0" smtClean="0">
                <a:latin typeface="Calibri" pitchFamily="34" charset="0"/>
              </a:rPr>
              <a:t> et diapédèse)</a:t>
            </a:r>
          </a:p>
        </p:txBody>
      </p:sp>
      <p:sp>
        <p:nvSpPr>
          <p:cNvPr id="187" name="Flèche en arc 186"/>
          <p:cNvSpPr/>
          <p:nvPr/>
        </p:nvSpPr>
        <p:spPr>
          <a:xfrm>
            <a:off x="5796136" y="2564904"/>
            <a:ext cx="1152128" cy="3528392"/>
          </a:xfrm>
          <a:prstGeom prst="circularArrow">
            <a:avLst>
              <a:gd name="adj1" fmla="val 12500"/>
              <a:gd name="adj2" fmla="val 3084813"/>
              <a:gd name="adj3" fmla="val 20457681"/>
              <a:gd name="adj4" fmla="val 16293658"/>
              <a:gd name="adj5" fmla="val 14351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5868144" y="450912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TH</a:t>
            </a:r>
          </a:p>
        </p:txBody>
      </p:sp>
      <p:cxnSp>
        <p:nvCxnSpPr>
          <p:cNvPr id="242" name="Connecteur droit avec flèche 241"/>
          <p:cNvCxnSpPr/>
          <p:nvPr/>
        </p:nvCxnSpPr>
        <p:spPr>
          <a:xfrm flipH="1" flipV="1">
            <a:off x="5508104" y="4365104"/>
            <a:ext cx="504056" cy="216024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ZoneTexte 262"/>
          <p:cNvSpPr txBox="1"/>
          <p:nvPr/>
        </p:nvSpPr>
        <p:spPr>
          <a:xfrm>
            <a:off x="7020272" y="5877272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6600"/>
                </a:solidFill>
                <a:latin typeface="Calibri" pitchFamily="34" charset="0"/>
              </a:rPr>
              <a:t>plasmocytes</a:t>
            </a:r>
          </a:p>
        </p:txBody>
      </p:sp>
      <p:cxnSp>
        <p:nvCxnSpPr>
          <p:cNvPr id="269" name="Connecteur droit avec flèche 268"/>
          <p:cNvCxnSpPr/>
          <p:nvPr/>
        </p:nvCxnSpPr>
        <p:spPr>
          <a:xfrm flipH="1" flipV="1">
            <a:off x="6300192" y="4725144"/>
            <a:ext cx="1236072" cy="449757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eur droit avec flèche 270"/>
          <p:cNvCxnSpPr/>
          <p:nvPr/>
        </p:nvCxnSpPr>
        <p:spPr>
          <a:xfrm flipH="1">
            <a:off x="7546312" y="5674993"/>
            <a:ext cx="11936" cy="263583"/>
          </a:xfrm>
          <a:prstGeom prst="straightConnector1">
            <a:avLst/>
          </a:prstGeom>
          <a:ln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674"/>
          <p:cNvGrpSpPr/>
          <p:nvPr/>
        </p:nvGrpSpPr>
        <p:grpSpPr>
          <a:xfrm>
            <a:off x="6228184" y="5661248"/>
            <a:ext cx="809535" cy="955876"/>
            <a:chOff x="6228184" y="5661248"/>
            <a:chExt cx="809535" cy="955876"/>
          </a:xfrm>
        </p:grpSpPr>
        <p:grpSp>
          <p:nvGrpSpPr>
            <p:cNvPr id="7" name="Groupe 470"/>
            <p:cNvGrpSpPr/>
            <p:nvPr/>
          </p:nvGrpSpPr>
          <p:grpSpPr>
            <a:xfrm>
              <a:off x="6372200" y="5949280"/>
              <a:ext cx="144016" cy="144016"/>
              <a:chOff x="5148064" y="5229200"/>
              <a:chExt cx="144016" cy="144016"/>
            </a:xfrm>
          </p:grpSpPr>
          <p:grpSp>
            <p:nvGrpSpPr>
              <p:cNvPr id="8" name="Groupe 289"/>
              <p:cNvGrpSpPr/>
              <p:nvPr/>
            </p:nvGrpSpPr>
            <p:grpSpPr>
              <a:xfrm>
                <a:off x="5148064" y="5229200"/>
                <a:ext cx="144016" cy="144016"/>
                <a:chOff x="5724128" y="5589240"/>
                <a:chExt cx="144016" cy="144016"/>
              </a:xfrm>
            </p:grpSpPr>
            <p:cxnSp>
              <p:nvCxnSpPr>
                <p:cNvPr id="475" name="Connecteur droit 474"/>
                <p:cNvCxnSpPr/>
                <p:nvPr/>
              </p:nvCxnSpPr>
              <p:spPr>
                <a:xfrm flipH="1">
                  <a:off x="5796136" y="5589240"/>
                  <a:ext cx="72008" cy="72008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Connecteur droit 475"/>
                <p:cNvCxnSpPr/>
                <p:nvPr/>
              </p:nvCxnSpPr>
              <p:spPr>
                <a:xfrm>
                  <a:off x="5796136" y="5661248"/>
                  <a:ext cx="0" cy="72008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Connecteur droit 476"/>
                <p:cNvCxnSpPr/>
                <p:nvPr/>
              </p:nvCxnSpPr>
              <p:spPr>
                <a:xfrm flipH="1">
                  <a:off x="5724128" y="5661248"/>
                  <a:ext cx="72008" cy="0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3" name="Connecteur droit 472"/>
              <p:cNvCxnSpPr/>
              <p:nvPr/>
            </p:nvCxnSpPr>
            <p:spPr>
              <a:xfrm flipH="1">
                <a:off x="5159829" y="5301208"/>
                <a:ext cx="60243" cy="2441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Connecteur droit 473"/>
              <p:cNvCxnSpPr/>
              <p:nvPr/>
            </p:nvCxnSpPr>
            <p:spPr>
              <a:xfrm flipH="1">
                <a:off x="5200022" y="5301208"/>
                <a:ext cx="20050" cy="54563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315"/>
            <p:cNvGrpSpPr/>
            <p:nvPr/>
          </p:nvGrpSpPr>
          <p:grpSpPr>
            <a:xfrm>
              <a:off x="6660232" y="6309320"/>
              <a:ext cx="144016" cy="144016"/>
              <a:chOff x="5148064" y="5229200"/>
              <a:chExt cx="144016" cy="144016"/>
            </a:xfrm>
          </p:grpSpPr>
          <p:grpSp>
            <p:nvGrpSpPr>
              <p:cNvPr id="10" name="Groupe 289"/>
              <p:cNvGrpSpPr/>
              <p:nvPr/>
            </p:nvGrpSpPr>
            <p:grpSpPr>
              <a:xfrm>
                <a:off x="5148064" y="5229200"/>
                <a:ext cx="144016" cy="144016"/>
                <a:chOff x="5724128" y="5589240"/>
                <a:chExt cx="144016" cy="144016"/>
              </a:xfrm>
            </p:grpSpPr>
            <p:cxnSp>
              <p:nvCxnSpPr>
                <p:cNvPr id="291" name="Connecteur droit 290"/>
                <p:cNvCxnSpPr/>
                <p:nvPr/>
              </p:nvCxnSpPr>
              <p:spPr>
                <a:xfrm flipH="1">
                  <a:off x="5796136" y="5589240"/>
                  <a:ext cx="72008" cy="720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Connecteur droit 291"/>
                <p:cNvCxnSpPr/>
                <p:nvPr/>
              </p:nvCxnSpPr>
              <p:spPr>
                <a:xfrm>
                  <a:off x="5796136" y="5661248"/>
                  <a:ext cx="0" cy="720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Connecteur droit 292"/>
                <p:cNvCxnSpPr/>
                <p:nvPr/>
              </p:nvCxnSpPr>
              <p:spPr>
                <a:xfrm flipH="1">
                  <a:off x="5724128" y="5661248"/>
                  <a:ext cx="72008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Connecteur droit 310"/>
              <p:cNvCxnSpPr/>
              <p:nvPr/>
            </p:nvCxnSpPr>
            <p:spPr>
              <a:xfrm flipH="1">
                <a:off x="5159829" y="5301208"/>
                <a:ext cx="60243" cy="2441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necteur droit 312"/>
              <p:cNvCxnSpPr/>
              <p:nvPr/>
            </p:nvCxnSpPr>
            <p:spPr>
              <a:xfrm flipH="1">
                <a:off x="5200022" y="5301208"/>
                <a:ext cx="20050" cy="54563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e 673"/>
            <p:cNvGrpSpPr/>
            <p:nvPr/>
          </p:nvGrpSpPr>
          <p:grpSpPr>
            <a:xfrm>
              <a:off x="6228184" y="5661248"/>
              <a:ext cx="809535" cy="955876"/>
              <a:chOff x="6228184" y="5661248"/>
              <a:chExt cx="809535" cy="955876"/>
            </a:xfrm>
          </p:grpSpPr>
          <p:grpSp>
            <p:nvGrpSpPr>
              <p:cNvPr id="12" name="Groupe 456"/>
              <p:cNvGrpSpPr/>
              <p:nvPr/>
            </p:nvGrpSpPr>
            <p:grpSpPr>
              <a:xfrm>
                <a:off x="6524600" y="6245696"/>
                <a:ext cx="144016" cy="144016"/>
                <a:chOff x="5148064" y="5229200"/>
                <a:chExt cx="144016" cy="144016"/>
              </a:xfrm>
            </p:grpSpPr>
            <p:grpSp>
              <p:nvGrpSpPr>
                <p:cNvPr id="13" name="Groupe 289"/>
                <p:cNvGrpSpPr/>
                <p:nvPr/>
              </p:nvGrpSpPr>
              <p:grpSpPr>
                <a:xfrm>
                  <a:off x="5148064" y="5229200"/>
                  <a:ext cx="144016" cy="144016"/>
                  <a:chOff x="5724128" y="5589240"/>
                  <a:chExt cx="144016" cy="144016"/>
                </a:xfrm>
              </p:grpSpPr>
              <p:cxnSp>
                <p:nvCxnSpPr>
                  <p:cNvPr id="461" name="Connecteur droit 460"/>
                  <p:cNvCxnSpPr/>
                  <p:nvPr/>
                </p:nvCxnSpPr>
                <p:spPr>
                  <a:xfrm flipH="1">
                    <a:off x="5796136" y="5589240"/>
                    <a:ext cx="72008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Connecteur droit 461"/>
                  <p:cNvCxnSpPr/>
                  <p:nvPr/>
                </p:nvCxnSpPr>
                <p:spPr>
                  <a:xfrm>
                    <a:off x="5796136" y="5661248"/>
                    <a:ext cx="0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Connecteur droit 462"/>
                  <p:cNvCxnSpPr/>
                  <p:nvPr/>
                </p:nvCxnSpPr>
                <p:spPr>
                  <a:xfrm flipH="1">
                    <a:off x="5724128" y="5661248"/>
                    <a:ext cx="72008" cy="0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59" name="Connecteur droit 458"/>
                <p:cNvCxnSpPr/>
                <p:nvPr/>
              </p:nvCxnSpPr>
              <p:spPr>
                <a:xfrm flipH="1">
                  <a:off x="5159829" y="5301208"/>
                  <a:ext cx="60243" cy="2441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Connecteur droit 459"/>
                <p:cNvCxnSpPr/>
                <p:nvPr/>
              </p:nvCxnSpPr>
              <p:spPr>
                <a:xfrm flipH="1">
                  <a:off x="5200022" y="5301208"/>
                  <a:ext cx="20050" cy="54563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e 477"/>
              <p:cNvGrpSpPr/>
              <p:nvPr/>
            </p:nvGrpSpPr>
            <p:grpSpPr>
              <a:xfrm rot="9562368">
                <a:off x="6826833" y="6219264"/>
                <a:ext cx="210886" cy="151441"/>
                <a:chOff x="5148064" y="5229200"/>
                <a:chExt cx="144016" cy="144016"/>
              </a:xfrm>
            </p:grpSpPr>
            <p:grpSp>
              <p:nvGrpSpPr>
                <p:cNvPr id="15" name="Groupe 289"/>
                <p:cNvGrpSpPr/>
                <p:nvPr/>
              </p:nvGrpSpPr>
              <p:grpSpPr>
                <a:xfrm>
                  <a:off x="5148064" y="5229200"/>
                  <a:ext cx="144016" cy="144016"/>
                  <a:chOff x="5724128" y="5589240"/>
                  <a:chExt cx="144016" cy="144016"/>
                </a:xfrm>
              </p:grpSpPr>
              <p:cxnSp>
                <p:nvCxnSpPr>
                  <p:cNvPr id="482" name="Connecteur droit 481"/>
                  <p:cNvCxnSpPr/>
                  <p:nvPr/>
                </p:nvCxnSpPr>
                <p:spPr>
                  <a:xfrm flipH="1">
                    <a:off x="5796136" y="5589240"/>
                    <a:ext cx="72008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Connecteur droit 482"/>
                  <p:cNvCxnSpPr/>
                  <p:nvPr/>
                </p:nvCxnSpPr>
                <p:spPr>
                  <a:xfrm>
                    <a:off x="5796136" y="5661248"/>
                    <a:ext cx="0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Connecteur droit 483"/>
                  <p:cNvCxnSpPr/>
                  <p:nvPr/>
                </p:nvCxnSpPr>
                <p:spPr>
                  <a:xfrm flipH="1">
                    <a:off x="5724128" y="5661248"/>
                    <a:ext cx="72008" cy="0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0" name="Connecteur droit 479"/>
                <p:cNvCxnSpPr/>
                <p:nvPr/>
              </p:nvCxnSpPr>
              <p:spPr>
                <a:xfrm flipH="1">
                  <a:off x="5159829" y="5301208"/>
                  <a:ext cx="60243" cy="2441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Connecteur droit 480"/>
                <p:cNvCxnSpPr/>
                <p:nvPr/>
              </p:nvCxnSpPr>
              <p:spPr>
                <a:xfrm flipH="1">
                  <a:off x="5200022" y="5301208"/>
                  <a:ext cx="20050" cy="54563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e 672"/>
              <p:cNvGrpSpPr/>
              <p:nvPr/>
            </p:nvGrpSpPr>
            <p:grpSpPr>
              <a:xfrm>
                <a:off x="6228184" y="6021881"/>
                <a:ext cx="778541" cy="595243"/>
                <a:chOff x="6228184" y="6021881"/>
                <a:chExt cx="778541" cy="595243"/>
              </a:xfrm>
            </p:grpSpPr>
            <p:grpSp>
              <p:nvGrpSpPr>
                <p:cNvPr id="17" name="Groupe 463"/>
                <p:cNvGrpSpPr/>
                <p:nvPr/>
              </p:nvGrpSpPr>
              <p:grpSpPr>
                <a:xfrm rot="4293551">
                  <a:off x="6487241" y="6046055"/>
                  <a:ext cx="203613" cy="155266"/>
                  <a:chOff x="5148064" y="5232914"/>
                  <a:chExt cx="143073" cy="140302"/>
                </a:xfrm>
              </p:grpSpPr>
              <p:grpSp>
                <p:nvGrpSpPr>
                  <p:cNvPr id="18" name="Groupe 289"/>
                  <p:cNvGrpSpPr/>
                  <p:nvPr/>
                </p:nvGrpSpPr>
                <p:grpSpPr>
                  <a:xfrm>
                    <a:off x="5148064" y="5232914"/>
                    <a:ext cx="143073" cy="140302"/>
                    <a:chOff x="5724128" y="5592954"/>
                    <a:chExt cx="143073" cy="140302"/>
                  </a:xfrm>
                </p:grpSpPr>
                <p:cxnSp>
                  <p:nvCxnSpPr>
                    <p:cNvPr id="468" name="Connecteur droit 467"/>
                    <p:cNvCxnSpPr/>
                    <p:nvPr/>
                  </p:nvCxnSpPr>
                  <p:spPr>
                    <a:xfrm flipH="1">
                      <a:off x="5795193" y="5592954"/>
                      <a:ext cx="72008" cy="72008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Connecteur droit 468"/>
                    <p:cNvCxnSpPr/>
                    <p:nvPr/>
                  </p:nvCxnSpPr>
                  <p:spPr>
                    <a:xfrm>
                      <a:off x="5796136" y="5661248"/>
                      <a:ext cx="0" cy="72008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Connecteur droit 469"/>
                    <p:cNvCxnSpPr/>
                    <p:nvPr/>
                  </p:nvCxnSpPr>
                  <p:spPr>
                    <a:xfrm flipH="1">
                      <a:off x="5724128" y="5661248"/>
                      <a:ext cx="72008" cy="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6" name="Connecteur droit 465"/>
                  <p:cNvCxnSpPr/>
                  <p:nvPr/>
                </p:nvCxnSpPr>
                <p:spPr>
                  <a:xfrm flipH="1">
                    <a:off x="5159829" y="5301208"/>
                    <a:ext cx="60243" cy="2441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Connecteur droit 466"/>
                  <p:cNvCxnSpPr/>
                  <p:nvPr/>
                </p:nvCxnSpPr>
                <p:spPr>
                  <a:xfrm flipH="1">
                    <a:off x="5200022" y="5301208"/>
                    <a:ext cx="20050" cy="5456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e 513"/>
                <p:cNvGrpSpPr/>
                <p:nvPr/>
              </p:nvGrpSpPr>
              <p:grpSpPr>
                <a:xfrm>
                  <a:off x="6228184" y="6093296"/>
                  <a:ext cx="778541" cy="523828"/>
                  <a:chOff x="6256509" y="5897217"/>
                  <a:chExt cx="778541" cy="523828"/>
                </a:xfrm>
              </p:grpSpPr>
              <p:grpSp>
                <p:nvGrpSpPr>
                  <p:cNvPr id="20" name="Groupe 315"/>
                  <p:cNvGrpSpPr/>
                  <p:nvPr/>
                </p:nvGrpSpPr>
                <p:grpSpPr>
                  <a:xfrm>
                    <a:off x="6372200" y="6093296"/>
                    <a:ext cx="144016" cy="144016"/>
                    <a:chOff x="5148064" y="5229200"/>
                    <a:chExt cx="144016" cy="144016"/>
                  </a:xfrm>
                </p:grpSpPr>
                <p:grpSp>
                  <p:nvGrpSpPr>
                    <p:cNvPr id="21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40" name="Connecteur droit 539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1" name="Connecteur droit 540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2" name="Connecteur droit 541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8" name="Connecteur droit 537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9" name="Connecteur droit 538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Groupe 456"/>
                  <p:cNvGrpSpPr/>
                  <p:nvPr/>
                </p:nvGrpSpPr>
                <p:grpSpPr>
                  <a:xfrm>
                    <a:off x="6524600" y="6245696"/>
                    <a:ext cx="144016" cy="144016"/>
                    <a:chOff x="5148064" y="5229200"/>
                    <a:chExt cx="144016" cy="144016"/>
                  </a:xfrm>
                </p:grpSpPr>
                <p:grpSp>
                  <p:nvGrpSpPr>
                    <p:cNvPr id="23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34" name="Connecteur droit 533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5" name="Connecteur droit 534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6" name="Connecteur droit 535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2" name="Connecteur droit 531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3" name="Connecteur droit 532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" name="Groupe 463"/>
                  <p:cNvGrpSpPr/>
                  <p:nvPr/>
                </p:nvGrpSpPr>
                <p:grpSpPr>
                  <a:xfrm rot="4293551">
                    <a:off x="6233719" y="5920007"/>
                    <a:ext cx="204956" cy="159376"/>
                    <a:chOff x="5148064" y="5229200"/>
                    <a:chExt cx="144016" cy="144016"/>
                  </a:xfrm>
                </p:grpSpPr>
                <p:grpSp>
                  <p:nvGrpSpPr>
                    <p:cNvPr id="25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28" name="Connecteur droit 527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9" name="Connecteur droit 528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0" name="Connecteur droit 529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6" name="Connecteur droit 525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Connecteur droit 526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e 477"/>
                  <p:cNvGrpSpPr/>
                  <p:nvPr/>
                </p:nvGrpSpPr>
                <p:grpSpPr>
                  <a:xfrm rot="9562368">
                    <a:off x="6824164" y="6269604"/>
                    <a:ext cx="210886" cy="151441"/>
                    <a:chOff x="5148064" y="5229200"/>
                    <a:chExt cx="144016" cy="144016"/>
                  </a:xfrm>
                </p:grpSpPr>
                <p:grpSp>
                  <p:nvGrpSpPr>
                    <p:cNvPr id="27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22" name="Connecteur droit 521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Connecteur droit 522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4" name="Connecteur droit 523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0" name="Connecteur droit 519"/>
                    <p:cNvCxnSpPr/>
                    <p:nvPr/>
                  </p:nvCxnSpPr>
                  <p:spPr>
                    <a:xfrm rot="12037632" flipV="1">
                      <a:off x="5162369" y="5306189"/>
                      <a:ext cx="67295" cy="3713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Connecteur droit 520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623" name="ZoneTexte 622"/>
              <p:cNvSpPr txBox="1"/>
              <p:nvPr/>
            </p:nvSpPr>
            <p:spPr>
              <a:xfrm>
                <a:off x="6300192" y="5661248"/>
                <a:ext cx="720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dirty="0" smtClean="0">
                    <a:latin typeface="Calibri" pitchFamily="34" charset="0"/>
                  </a:rPr>
                  <a:t>Anticorps</a:t>
                </a:r>
              </a:p>
              <a:p>
                <a:pPr algn="ctr"/>
                <a:r>
                  <a:rPr lang="fr-FR" sz="800" dirty="0" err="1" smtClean="0">
                    <a:latin typeface="Calibri" pitchFamily="34" charset="0"/>
                  </a:rPr>
                  <a:t>IgG</a:t>
                </a:r>
                <a:endParaRPr lang="fr-FR" sz="800" dirty="0" smtClean="0">
                  <a:latin typeface="Calibri" pitchFamily="34" charset="0"/>
                </a:endParaRPr>
              </a:p>
            </p:txBody>
          </p:sp>
        </p:grpSp>
      </p:grpSp>
      <p:grpSp>
        <p:nvGrpSpPr>
          <p:cNvPr id="28" name="Groupe 573"/>
          <p:cNvGrpSpPr/>
          <p:nvPr/>
        </p:nvGrpSpPr>
        <p:grpSpPr>
          <a:xfrm>
            <a:off x="7524328" y="1844824"/>
            <a:ext cx="1152128" cy="3259739"/>
            <a:chOff x="7524328" y="1844824"/>
            <a:chExt cx="1152128" cy="3259739"/>
          </a:xfrm>
        </p:grpSpPr>
        <p:sp>
          <p:nvSpPr>
            <p:cNvPr id="248" name="ZoneTexte 247"/>
            <p:cNvSpPr txBox="1"/>
            <p:nvPr/>
          </p:nvSpPr>
          <p:spPr>
            <a:xfrm>
              <a:off x="7524328" y="450912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 smtClean="0">
                  <a:solidFill>
                    <a:srgbClr val="FF6600"/>
                  </a:solidFill>
                  <a:latin typeface="Calibri" pitchFamily="34" charset="0"/>
                </a:rPr>
                <a:t>LTc</a:t>
              </a:r>
              <a:endParaRPr lang="fr-FR" sz="1200" dirty="0" smtClean="0">
                <a:solidFill>
                  <a:srgbClr val="FF6600"/>
                </a:solidFill>
                <a:latin typeface="Calibri" pitchFamily="34" charset="0"/>
              </a:endParaRPr>
            </a:p>
          </p:txBody>
        </p:sp>
        <p:cxnSp>
          <p:nvCxnSpPr>
            <p:cNvPr id="267" name="Connecteur droit avec flèche 266"/>
            <p:cNvCxnSpPr>
              <a:endCxn id="248" idx="2"/>
            </p:cNvCxnSpPr>
            <p:nvPr/>
          </p:nvCxnSpPr>
          <p:spPr>
            <a:xfrm flipV="1">
              <a:off x="7656844" y="4786119"/>
              <a:ext cx="155516" cy="318444"/>
            </a:xfrm>
            <a:prstGeom prst="straightConnector1">
              <a:avLst/>
            </a:prstGeom>
            <a:ln>
              <a:solidFill>
                <a:srgbClr val="FF66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572"/>
            <p:cNvGrpSpPr/>
            <p:nvPr/>
          </p:nvGrpSpPr>
          <p:grpSpPr>
            <a:xfrm>
              <a:off x="7884368" y="1844824"/>
              <a:ext cx="792088" cy="2428216"/>
              <a:chOff x="7884368" y="1844824"/>
              <a:chExt cx="792088" cy="2428216"/>
            </a:xfrm>
          </p:grpSpPr>
          <p:sp>
            <p:nvSpPr>
              <p:cNvPr id="250" name="Forme libre 249"/>
              <p:cNvSpPr/>
              <p:nvPr/>
            </p:nvSpPr>
            <p:spPr>
              <a:xfrm>
                <a:off x="7884368" y="3861048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2" name="Forme libre 401"/>
              <p:cNvSpPr/>
              <p:nvPr/>
            </p:nvSpPr>
            <p:spPr>
              <a:xfrm>
                <a:off x="8172400" y="2852936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  <p:sp>
            <p:nvSpPr>
              <p:cNvPr id="403" name="Forme libre 402"/>
              <p:cNvSpPr/>
              <p:nvPr/>
            </p:nvSpPr>
            <p:spPr>
              <a:xfrm>
                <a:off x="8316416" y="1844824"/>
                <a:ext cx="360040" cy="411992"/>
              </a:xfrm>
              <a:custGeom>
                <a:avLst/>
                <a:gdLst>
                  <a:gd name="connsiteX0" fmla="*/ 46892 w 505767"/>
                  <a:gd name="connsiteY0" fmla="*/ 152400 h 556008"/>
                  <a:gd name="connsiteX1" fmla="*/ 358391 w 505767"/>
                  <a:gd name="connsiteY1" fmla="*/ 51916 h 556008"/>
                  <a:gd name="connsiteX2" fmla="*/ 458875 w 505767"/>
                  <a:gd name="connsiteY2" fmla="*/ 463899 h 556008"/>
                  <a:gd name="connsiteX3" fmla="*/ 77038 w 505767"/>
                  <a:gd name="connsiteY3" fmla="*/ 504092 h 556008"/>
                  <a:gd name="connsiteX4" fmla="*/ 46892 w 505767"/>
                  <a:gd name="connsiteY4" fmla="*/ 152400 h 55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67" h="556008">
                    <a:moveTo>
                      <a:pt x="46892" y="152400"/>
                    </a:moveTo>
                    <a:cubicBezTo>
                      <a:pt x="93784" y="77037"/>
                      <a:pt x="289727" y="0"/>
                      <a:pt x="358391" y="51916"/>
                    </a:cubicBezTo>
                    <a:cubicBezTo>
                      <a:pt x="427055" y="103832"/>
                      <a:pt x="505767" y="388536"/>
                      <a:pt x="458875" y="463899"/>
                    </a:cubicBezTo>
                    <a:cubicBezTo>
                      <a:pt x="411983" y="539262"/>
                      <a:pt x="145702" y="556008"/>
                      <a:pt x="77038" y="504092"/>
                    </a:cubicBezTo>
                    <a:cubicBezTo>
                      <a:pt x="8374" y="452176"/>
                      <a:pt x="0" y="227763"/>
                      <a:pt x="46892" y="152400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 err="1" smtClean="0">
                    <a:latin typeface="Calibri" pitchFamily="34" charset="0"/>
                  </a:rPr>
                  <a:t>LTc</a:t>
                </a:r>
                <a:endParaRPr lang="fr-FR" sz="1000" dirty="0">
                  <a:latin typeface="Calibri" pitchFamily="34" charset="0"/>
                </a:endParaRPr>
              </a:p>
            </p:txBody>
          </p:sp>
        </p:grpSp>
      </p:grpSp>
      <p:sp>
        <p:nvSpPr>
          <p:cNvPr id="404" name="Forme libre 403"/>
          <p:cNvSpPr/>
          <p:nvPr/>
        </p:nvSpPr>
        <p:spPr>
          <a:xfrm>
            <a:off x="8028384" y="764704"/>
            <a:ext cx="360040" cy="411992"/>
          </a:xfrm>
          <a:custGeom>
            <a:avLst/>
            <a:gdLst>
              <a:gd name="connsiteX0" fmla="*/ 46892 w 505767"/>
              <a:gd name="connsiteY0" fmla="*/ 152400 h 556008"/>
              <a:gd name="connsiteX1" fmla="*/ 358391 w 505767"/>
              <a:gd name="connsiteY1" fmla="*/ 51916 h 556008"/>
              <a:gd name="connsiteX2" fmla="*/ 458875 w 505767"/>
              <a:gd name="connsiteY2" fmla="*/ 463899 h 556008"/>
              <a:gd name="connsiteX3" fmla="*/ 77038 w 505767"/>
              <a:gd name="connsiteY3" fmla="*/ 504092 h 556008"/>
              <a:gd name="connsiteX4" fmla="*/ 46892 w 505767"/>
              <a:gd name="connsiteY4" fmla="*/ 152400 h 55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7" h="556008">
                <a:moveTo>
                  <a:pt x="46892" y="152400"/>
                </a:moveTo>
                <a:cubicBezTo>
                  <a:pt x="93784" y="77037"/>
                  <a:pt x="289727" y="0"/>
                  <a:pt x="358391" y="51916"/>
                </a:cubicBezTo>
                <a:cubicBezTo>
                  <a:pt x="427055" y="103832"/>
                  <a:pt x="505767" y="388536"/>
                  <a:pt x="458875" y="463899"/>
                </a:cubicBezTo>
                <a:cubicBezTo>
                  <a:pt x="411983" y="539262"/>
                  <a:pt x="145702" y="556008"/>
                  <a:pt x="77038" y="504092"/>
                </a:cubicBezTo>
                <a:cubicBezTo>
                  <a:pt x="8374" y="452176"/>
                  <a:pt x="0" y="227763"/>
                  <a:pt x="46892" y="152400"/>
                </a:cubicBezTo>
                <a:close/>
              </a:path>
            </a:pathLst>
          </a:custGeom>
          <a:solidFill>
            <a:srgbClr val="7030A0"/>
          </a:solidFill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latin typeface="Calibri" pitchFamily="34" charset="0"/>
              </a:rPr>
              <a:t>LTc</a:t>
            </a:r>
            <a:endParaRPr lang="fr-FR" sz="1000" dirty="0">
              <a:latin typeface="Calibri" pitchFamily="34" charset="0"/>
            </a:endParaRPr>
          </a:p>
        </p:txBody>
      </p:sp>
      <p:sp>
        <p:nvSpPr>
          <p:cNvPr id="405" name="Étoile à 7 branches 404"/>
          <p:cNvSpPr/>
          <p:nvPr/>
        </p:nvSpPr>
        <p:spPr>
          <a:xfrm>
            <a:off x="8100392" y="692696"/>
            <a:ext cx="216024" cy="144016"/>
          </a:xfrm>
          <a:prstGeom prst="star7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e 671"/>
          <p:cNvGrpSpPr/>
          <p:nvPr/>
        </p:nvGrpSpPr>
        <p:grpSpPr>
          <a:xfrm>
            <a:off x="3059832" y="1455062"/>
            <a:ext cx="2283558" cy="4026314"/>
            <a:chOff x="3059832" y="1455062"/>
            <a:chExt cx="2283558" cy="4026314"/>
          </a:xfrm>
        </p:grpSpPr>
        <p:grpSp>
          <p:nvGrpSpPr>
            <p:cNvPr id="31" name="Groupe 455"/>
            <p:cNvGrpSpPr/>
            <p:nvPr/>
          </p:nvGrpSpPr>
          <p:grpSpPr>
            <a:xfrm>
              <a:off x="4499992" y="4509120"/>
              <a:ext cx="843398" cy="972256"/>
              <a:chOff x="4017090" y="5373216"/>
              <a:chExt cx="843398" cy="972256"/>
            </a:xfrm>
          </p:grpSpPr>
          <p:grpSp>
            <p:nvGrpSpPr>
              <p:cNvPr id="32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12" name="Connecteur droit 41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Connecteur droit 41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15" name="Connecteur droit 41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Connecteur droit 41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18" name="Connecteur droit 41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Connecteur droit 41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21" name="Connecteur droit 42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Connecteur droit 42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24" name="Connecteur droit 42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Connecteur droit 42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27" name="Connecteur droit 42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Connecteur droit 42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0" name="Connecteur droit 42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Connecteur droit 43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3" name="Connecteur droit 43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Connecteur droit 43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6" name="Connecteur droit 43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Connecteur droit 43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39" name="Connecteur droit 43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Connecteur droit 43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42" name="Connecteur droit 44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Connecteur droit 44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45" name="Connecteur droit 44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Connecteur droit 44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48" name="Connecteur droit 44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Connecteur droit 44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451" name="Connecteur droit 45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Connecteur droit 45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54" name="Connecteur droit 45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Connecteur droit 45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Groupe 574"/>
            <p:cNvGrpSpPr/>
            <p:nvPr/>
          </p:nvGrpSpPr>
          <p:grpSpPr>
            <a:xfrm>
              <a:off x="3059832" y="1772816"/>
              <a:ext cx="843398" cy="972256"/>
              <a:chOff x="4017090" y="5373216"/>
              <a:chExt cx="843398" cy="972256"/>
            </a:xfrm>
          </p:grpSpPr>
          <p:grpSp>
            <p:nvGrpSpPr>
              <p:cNvPr id="48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9" name="Connecteur droit 61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Connecteur droit 61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17" name="Connecteur droit 61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Connecteur droit 61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5" name="Connecteur droit 61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Connecteur droit 61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3" name="Connecteur droit 61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Connecteur droit 61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11" name="Connecteur droit 61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Connecteur droit 61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09" name="Connecteur droit 60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onnecteur droit 60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7" name="Connecteur droit 60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Connecteur droit 60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5" name="Connecteur droit 60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onnecteur droit 60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3" name="Connecteur droit 60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Connecteur droit 60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01" name="Connecteur droit 60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Connecteur droit 60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9" name="Connecteur droit 59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Connecteur droit 59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7" name="Connecteur droit 59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Connecteur droit 59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5" name="Connecteur droit 59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Connecteur droit 59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93" name="Connecteur droit 59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Connecteur droit 59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91" name="Connecteur droit 59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Connecteur droit 59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Groupe 623"/>
            <p:cNvGrpSpPr/>
            <p:nvPr/>
          </p:nvGrpSpPr>
          <p:grpSpPr>
            <a:xfrm>
              <a:off x="3069686" y="1455062"/>
              <a:ext cx="1013897" cy="2035886"/>
              <a:chOff x="3069686" y="1455062"/>
              <a:chExt cx="1013897" cy="2035886"/>
            </a:xfrm>
          </p:grpSpPr>
          <p:grpSp>
            <p:nvGrpSpPr>
              <p:cNvPr id="101" name="Groupe 410"/>
              <p:cNvGrpSpPr/>
              <p:nvPr/>
            </p:nvGrpSpPr>
            <p:grpSpPr>
              <a:xfrm>
                <a:off x="3241154" y="1564071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55" name="Connecteur droit 55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Connecteur droit 55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e 413"/>
              <p:cNvGrpSpPr/>
              <p:nvPr/>
            </p:nvGrpSpPr>
            <p:grpSpPr>
              <a:xfrm rot="5750071">
                <a:off x="3231449" y="1459420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53" name="Connecteur droit 55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Connecteur droit 55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e 416"/>
              <p:cNvGrpSpPr/>
              <p:nvPr/>
            </p:nvGrpSpPr>
            <p:grpSpPr>
              <a:xfrm rot="16428678">
                <a:off x="3105840" y="160097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51" name="Connecteur droit 550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Connecteur droit 551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e 419"/>
              <p:cNvGrpSpPr/>
              <p:nvPr/>
            </p:nvGrpSpPr>
            <p:grpSpPr>
              <a:xfrm rot="10981351">
                <a:off x="3327264" y="149026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49" name="Connecteur droit 548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Connecteur droit 549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e 422"/>
              <p:cNvGrpSpPr/>
              <p:nvPr/>
            </p:nvGrpSpPr>
            <p:grpSpPr>
              <a:xfrm>
                <a:off x="3830766" y="292494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47" name="Connecteur droit 546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Connecteur droit 547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e 425"/>
              <p:cNvGrpSpPr/>
              <p:nvPr/>
            </p:nvGrpSpPr>
            <p:grpSpPr>
              <a:xfrm>
                <a:off x="3974782" y="278092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45" name="Connecteur droit 544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Connecteur droit 545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e 428"/>
              <p:cNvGrpSpPr/>
              <p:nvPr/>
            </p:nvGrpSpPr>
            <p:grpSpPr>
              <a:xfrm rot="5400000">
                <a:off x="3195389" y="16887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43" name="Connecteur droit 542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Connecteur droit 543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e 431"/>
              <p:cNvGrpSpPr/>
              <p:nvPr/>
            </p:nvGrpSpPr>
            <p:grpSpPr>
              <a:xfrm rot="3678954">
                <a:off x="3847564" y="316385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12" name="Connecteur droit 51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Connecteur droit 51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e 434"/>
              <p:cNvGrpSpPr/>
              <p:nvPr/>
            </p:nvGrpSpPr>
            <p:grpSpPr>
              <a:xfrm rot="3678954">
                <a:off x="3631538" y="309184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10" name="Connecteur droit 50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Connecteur droit 51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e 437"/>
              <p:cNvGrpSpPr/>
              <p:nvPr/>
            </p:nvGrpSpPr>
            <p:grpSpPr>
              <a:xfrm rot="3678954">
                <a:off x="3775555" y="337987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508" name="Connecteur droit 50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Connecteur droit 50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Groupe 440"/>
              <p:cNvGrpSpPr/>
              <p:nvPr/>
            </p:nvGrpSpPr>
            <p:grpSpPr>
              <a:xfrm>
                <a:off x="3686750" y="285293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6" name="Connecteur droit 50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Connecteur droit 50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e 443"/>
              <p:cNvGrpSpPr/>
              <p:nvPr/>
            </p:nvGrpSpPr>
            <p:grpSpPr>
              <a:xfrm>
                <a:off x="3614742" y="328498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4" name="Connecteur droit 50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Connecteur droit 50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e 446"/>
              <p:cNvGrpSpPr/>
              <p:nvPr/>
            </p:nvGrpSpPr>
            <p:grpSpPr>
              <a:xfrm rot="10800000">
                <a:off x="3069686" y="172616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2" name="Connecteur droit 50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Connecteur droit 50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8" name="Groupe 449"/>
              <p:cNvGrpSpPr/>
              <p:nvPr/>
            </p:nvGrpSpPr>
            <p:grpSpPr>
              <a:xfrm rot="5400000">
                <a:off x="3455330" y="1464021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500" name="Connecteur droit 49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Connecteur droit 50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Groupe 452"/>
              <p:cNvGrpSpPr/>
              <p:nvPr/>
            </p:nvGrpSpPr>
            <p:grpSpPr>
              <a:xfrm rot="3678954">
                <a:off x="3487522" y="294782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498" name="Connecteur droit 49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Connecteur droit 49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0" name="Groupe 675"/>
          <p:cNvGrpSpPr/>
          <p:nvPr/>
        </p:nvGrpSpPr>
        <p:grpSpPr>
          <a:xfrm>
            <a:off x="4355976" y="5445224"/>
            <a:ext cx="1563478" cy="972256"/>
            <a:chOff x="4355976" y="5445224"/>
            <a:chExt cx="1563478" cy="972256"/>
          </a:xfrm>
        </p:grpSpPr>
        <p:sp>
          <p:nvSpPr>
            <p:cNvPr id="262" name="ZoneTexte 261"/>
            <p:cNvSpPr txBox="1"/>
            <p:nvPr/>
          </p:nvSpPr>
          <p:spPr>
            <a:xfrm>
              <a:off x="4355976" y="5733256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Calibri" pitchFamily="34" charset="0"/>
                </a:rPr>
                <a:t>Anticorps</a:t>
              </a:r>
            </a:p>
            <a:p>
              <a:pPr algn="ctr"/>
              <a:r>
                <a:rPr lang="fr-FR" sz="800" dirty="0" err="1" smtClean="0">
                  <a:latin typeface="Calibri" pitchFamily="34" charset="0"/>
                </a:rPr>
                <a:t>IgM</a:t>
              </a:r>
              <a:endParaRPr lang="fr-FR" sz="800" dirty="0" smtClean="0">
                <a:latin typeface="Calibri" pitchFamily="34" charset="0"/>
              </a:endParaRPr>
            </a:p>
          </p:txBody>
        </p:sp>
        <p:grpSp>
          <p:nvGrpSpPr>
            <p:cNvPr id="261" name="Groupe 625"/>
            <p:cNvGrpSpPr/>
            <p:nvPr/>
          </p:nvGrpSpPr>
          <p:grpSpPr>
            <a:xfrm>
              <a:off x="5076056" y="5445224"/>
              <a:ext cx="843398" cy="972256"/>
              <a:chOff x="4017090" y="5373216"/>
              <a:chExt cx="843398" cy="972256"/>
            </a:xfrm>
          </p:grpSpPr>
          <p:grpSp>
            <p:nvGrpSpPr>
              <p:cNvPr id="264" name="Groupe 410"/>
              <p:cNvGrpSpPr/>
              <p:nvPr/>
            </p:nvGrpSpPr>
            <p:grpSpPr>
              <a:xfrm>
                <a:off x="4716016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70" name="Connecteur droit 66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Connecteur droit 67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Groupe 413"/>
              <p:cNvGrpSpPr/>
              <p:nvPr/>
            </p:nvGrpSpPr>
            <p:grpSpPr>
              <a:xfrm rot="3678954">
                <a:off x="4749416" y="5891689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68" name="Connecteur droit 66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Connecteur droit 66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e 416"/>
              <p:cNvGrpSpPr/>
              <p:nvPr/>
            </p:nvGrpSpPr>
            <p:grpSpPr>
              <a:xfrm>
                <a:off x="4572000" y="580526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6" name="Connecteur droit 66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Connecteur droit 66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Groupe 419"/>
              <p:cNvGrpSpPr/>
              <p:nvPr/>
            </p:nvGrpSpPr>
            <p:grpSpPr>
              <a:xfrm>
                <a:off x="4572000" y="6021288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4" name="Connecteur droit 66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Connecteur droit 66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e 422"/>
              <p:cNvGrpSpPr/>
              <p:nvPr/>
            </p:nvGrpSpPr>
            <p:grpSpPr>
              <a:xfrm>
                <a:off x="4355976" y="551723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2" name="Connecteur droit 66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Connecteur droit 66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e 425"/>
              <p:cNvGrpSpPr/>
              <p:nvPr/>
            </p:nvGrpSpPr>
            <p:grpSpPr>
              <a:xfrm>
                <a:off x="4499992" y="537321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60" name="Connecteur droit 65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Connecteur droit 66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e 428"/>
              <p:cNvGrpSpPr/>
              <p:nvPr/>
            </p:nvGrpSpPr>
            <p:grpSpPr>
              <a:xfrm rot="3678954">
                <a:off x="4588796" y="561212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e 431"/>
              <p:cNvGrpSpPr/>
              <p:nvPr/>
            </p:nvGrpSpPr>
            <p:grpSpPr>
              <a:xfrm rot="3678954">
                <a:off x="4372774" y="5756141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e 434"/>
              <p:cNvGrpSpPr/>
              <p:nvPr/>
            </p:nvGrpSpPr>
            <p:grpSpPr>
              <a:xfrm rot="3678954">
                <a:off x="4156748" y="5684133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e 437"/>
              <p:cNvGrpSpPr/>
              <p:nvPr/>
            </p:nvGrpSpPr>
            <p:grpSpPr>
              <a:xfrm rot="3678954">
                <a:off x="4300765" y="5972165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e 440"/>
              <p:cNvGrpSpPr/>
              <p:nvPr/>
            </p:nvGrpSpPr>
            <p:grpSpPr>
              <a:xfrm>
                <a:off x="4211960" y="5445224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50" name="Connecteur droit 649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Connecteur droit 650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e 443"/>
              <p:cNvGrpSpPr/>
              <p:nvPr/>
            </p:nvGrpSpPr>
            <p:grpSpPr>
              <a:xfrm>
                <a:off x="4139952" y="587727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8" name="Connecteur droit 647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Connecteur droit 648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e 446"/>
              <p:cNvGrpSpPr/>
              <p:nvPr/>
            </p:nvGrpSpPr>
            <p:grpSpPr>
              <a:xfrm>
                <a:off x="4427984" y="6093296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6" name="Connecteur droit 645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Connecteur droit 646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e 449"/>
              <p:cNvGrpSpPr/>
              <p:nvPr/>
            </p:nvGrpSpPr>
            <p:grpSpPr>
              <a:xfrm>
                <a:off x="4499992" y="6237312"/>
                <a:ext cx="108801" cy="108160"/>
                <a:chOff x="5255287" y="5445224"/>
                <a:chExt cx="108801" cy="108160"/>
              </a:xfrm>
            </p:grpSpPr>
            <p:cxnSp>
              <p:nvCxnSpPr>
                <p:cNvPr id="644" name="Connecteur droit 643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Connecteur droit 644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e 452"/>
              <p:cNvGrpSpPr/>
              <p:nvPr/>
            </p:nvGrpSpPr>
            <p:grpSpPr>
              <a:xfrm rot="3678954">
                <a:off x="4012732" y="5540117"/>
                <a:ext cx="115429" cy="106714"/>
                <a:chOff x="5255287" y="5445224"/>
                <a:chExt cx="108801" cy="108160"/>
              </a:xfrm>
            </p:grpSpPr>
            <p:cxnSp>
              <p:nvCxnSpPr>
                <p:cNvPr id="642" name="Connecteur droit 641"/>
                <p:cNvCxnSpPr/>
                <p:nvPr/>
              </p:nvCxnSpPr>
              <p:spPr>
                <a:xfrm flipV="1">
                  <a:off x="5292080" y="5445224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Connecteur droit 642"/>
                <p:cNvCxnSpPr/>
                <p:nvPr/>
              </p:nvCxnSpPr>
              <p:spPr>
                <a:xfrm>
                  <a:off x="5255287" y="5481376"/>
                  <a:ext cx="72008" cy="72008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83" name="ZoneTexte 682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684" name="ZoneTexte 683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471" name="ZoneTexte 470"/>
          <p:cNvSpPr txBox="1"/>
          <p:nvPr/>
        </p:nvSpPr>
        <p:spPr>
          <a:xfrm>
            <a:off x="2699792" y="2060848"/>
            <a:ext cx="1656184" cy="707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FF0000"/>
                </a:solidFill>
                <a:latin typeface="Calibri" pitchFamily="34" charset="0"/>
              </a:rPr>
              <a:t>Les pathogènes extracellulaires sont détruits par les neutrophiles et macrophages</a:t>
            </a:r>
          </a:p>
        </p:txBody>
      </p:sp>
      <p:sp>
        <p:nvSpPr>
          <p:cNvPr id="478" name="ZoneTexte 477"/>
          <p:cNvSpPr txBox="1"/>
          <p:nvPr/>
        </p:nvSpPr>
        <p:spPr>
          <a:xfrm>
            <a:off x="3779912" y="1052736"/>
            <a:ext cx="2088232" cy="646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/>
                </a:solidFill>
                <a:latin typeface="Calibri" pitchFamily="34" charset="0"/>
              </a:rPr>
              <a:t>BILAN</a:t>
            </a:r>
          </a:p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Le site de l’infection est stérilisé</a:t>
            </a:r>
          </a:p>
        </p:txBody>
      </p:sp>
      <p:sp>
        <p:nvSpPr>
          <p:cNvPr id="472" name="ZoneTexte 471"/>
          <p:cNvSpPr txBox="1"/>
          <p:nvPr/>
        </p:nvSpPr>
        <p:spPr>
          <a:xfrm>
            <a:off x="7236296" y="1412776"/>
            <a:ext cx="1656184" cy="86177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FF0000"/>
                </a:solidFill>
                <a:latin typeface="Calibri" pitchFamily="34" charset="0"/>
              </a:rPr>
              <a:t>Les pathogènes intracellulaires sont détruits par les lymphocytes T (en même temps que les cellules qui les hébergent)</a:t>
            </a:r>
          </a:p>
        </p:txBody>
      </p:sp>
      <p:sp>
        <p:nvSpPr>
          <p:cNvPr id="479" name="ZoneTexte 478"/>
          <p:cNvSpPr txBox="1"/>
          <p:nvPr/>
        </p:nvSpPr>
        <p:spPr>
          <a:xfrm>
            <a:off x="7236296" y="2420888"/>
            <a:ext cx="1656184" cy="5539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FF0000"/>
                </a:solidFill>
                <a:latin typeface="Calibri" pitchFamily="34" charset="0"/>
              </a:rPr>
              <a:t>La brèche est cicatrisée par l’action de cellules réparatrices (fibroblastes)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animBg="1"/>
      <p:bldP spid="478" grpId="0" animBg="1"/>
      <p:bldP spid="472" grpId="0" animBg="1"/>
      <p:bldP spid="4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Connecteur droit 82"/>
          <p:cNvCxnSpPr/>
          <p:nvPr/>
        </p:nvCxnSpPr>
        <p:spPr>
          <a:xfrm>
            <a:off x="5346003" y="3648456"/>
            <a:ext cx="0" cy="432048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/>
          <p:nvPr/>
        </p:nvCxnSpPr>
        <p:spPr>
          <a:xfrm>
            <a:off x="3446585" y="3610760"/>
            <a:ext cx="0" cy="432048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115616" y="836712"/>
            <a:ext cx="1872208" cy="1224136"/>
          </a:xfrm>
          <a:prstGeom prst="rect">
            <a:avLst/>
          </a:prstGeom>
          <a:solidFill>
            <a:schemeClr val="tx1"/>
          </a:solidFill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311325" y="996519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Calibri" pitchFamily="34" charset="0"/>
              </a:rPr>
              <a:t>Virus </a:t>
            </a:r>
          </a:p>
          <a:p>
            <a:pPr algn="ctr"/>
            <a:r>
              <a:rPr lang="fr-FR" sz="2400" b="1" dirty="0" smtClean="0">
                <a:solidFill>
                  <a:schemeClr val="bg1"/>
                </a:solidFill>
                <a:latin typeface="Calibri" pitchFamily="34" charset="0"/>
              </a:rPr>
              <a:t>Bactéries   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2915816" y="980728"/>
            <a:ext cx="266429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699792" y="1268760"/>
            <a:ext cx="288032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2699792" y="1628800"/>
            <a:ext cx="288032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2699792" y="1916832"/>
            <a:ext cx="288032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3347864" y="908720"/>
            <a:ext cx="79208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Calibri" pitchFamily="34" charset="0"/>
              </a:rPr>
              <a:t>DÉTECTION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347864" y="1168288"/>
            <a:ext cx="79208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Calibri" pitchFamily="34" charset="0"/>
              </a:rPr>
              <a:t>DÉTECTION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347864" y="1484784"/>
            <a:ext cx="79208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Calibri" pitchFamily="34" charset="0"/>
              </a:rPr>
              <a:t>DÉTECTION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347864" y="1772816"/>
            <a:ext cx="79208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Calibri" pitchFamily="34" charset="0"/>
              </a:rPr>
              <a:t>DÉTECTION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5652120" y="836712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Calibri" pitchFamily="34" charset="0"/>
              </a:rPr>
              <a:t>Cellule infectée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52120" y="112474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652120" y="148478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Calibri" pitchFamily="34" charset="0"/>
              </a:rPr>
              <a:t>Macrophage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5652120" y="1772816"/>
            <a:ext cx="1368152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Cellule dendritique</a:t>
            </a:r>
          </a:p>
        </p:txBody>
      </p:sp>
      <p:cxnSp>
        <p:nvCxnSpPr>
          <p:cNvPr id="35" name="Connecteur droit 34"/>
          <p:cNvCxnSpPr/>
          <p:nvPr/>
        </p:nvCxnSpPr>
        <p:spPr>
          <a:xfrm>
            <a:off x="6732240" y="1628800"/>
            <a:ext cx="129614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7020272" y="1916832"/>
            <a:ext cx="64807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6588224" y="1268760"/>
            <a:ext cx="172819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8604448" y="980728"/>
            <a:ext cx="0" cy="252028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7668344" y="1916832"/>
            <a:ext cx="0" cy="15841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8028384" y="1628800"/>
            <a:ext cx="0" cy="187220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8316416" y="1268760"/>
            <a:ext cx="0" cy="22322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6876256" y="980728"/>
            <a:ext cx="172819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7308304" y="3645024"/>
            <a:ext cx="1656184" cy="5232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MESSAGES INFLAMMATOIRES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339090" y="1491032"/>
            <a:ext cx="105633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Calibri" pitchFamily="34" charset="0"/>
              </a:rPr>
              <a:t>PHAGOCYTOSE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329171" y="1777364"/>
            <a:ext cx="105633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Calibri" pitchFamily="34" charset="0"/>
              </a:rPr>
              <a:t>PHAGOCYTOSE</a:t>
            </a:r>
          </a:p>
        </p:txBody>
      </p:sp>
      <p:cxnSp>
        <p:nvCxnSpPr>
          <p:cNvPr id="62" name="Connecteur droit avec flèche 61"/>
          <p:cNvCxnSpPr/>
          <p:nvPr/>
        </p:nvCxnSpPr>
        <p:spPr>
          <a:xfrm flipH="1">
            <a:off x="3923928" y="2049864"/>
            <a:ext cx="2396486" cy="9470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20072" y="2276872"/>
            <a:ext cx="14401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La CPA migre vers le ganglion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2843808" y="2996952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Rencontre des LB naïfs spécifiques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4716016" y="2996952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Rencontre des LT naïfs spécifiques</a:t>
            </a:r>
          </a:p>
        </p:txBody>
      </p:sp>
      <p:cxnSp>
        <p:nvCxnSpPr>
          <p:cNvPr id="69" name="Connecteur droit avec flèche 68"/>
          <p:cNvCxnSpPr>
            <a:stCxn id="65" idx="1"/>
            <a:endCxn id="67" idx="0"/>
          </p:cNvCxnSpPr>
          <p:nvPr/>
        </p:nvCxnSpPr>
        <p:spPr>
          <a:xfrm>
            <a:off x="5220072" y="2507705"/>
            <a:ext cx="108012" cy="48924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7164288" y="4797152"/>
            <a:ext cx="197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Calibri" pitchFamily="34" charset="0"/>
              </a:rPr>
              <a:t>Recrutement de cellules de détection (NK) et de cellules phagocytaires (neutrophiles, macrophages)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>
            <a:off x="8100392" y="4221088"/>
            <a:ext cx="0" cy="5040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411760" y="3861048"/>
            <a:ext cx="20162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  <a:latin typeface="Calibri" pitchFamily="34" charset="0"/>
              </a:rPr>
              <a:t>Prolifération</a:t>
            </a:r>
          </a:p>
          <a:p>
            <a:pPr algn="ctr"/>
            <a:r>
              <a:rPr lang="fr-FR" sz="1200" dirty="0" smtClean="0">
                <a:solidFill>
                  <a:srgbClr val="7030A0"/>
                </a:solidFill>
                <a:latin typeface="Calibri" pitchFamily="34" charset="0"/>
              </a:rPr>
              <a:t>Puis différenciation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4355976" y="3861048"/>
            <a:ext cx="20162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  <a:latin typeface="Calibri" pitchFamily="34" charset="0"/>
              </a:rPr>
              <a:t>Prolifération</a:t>
            </a:r>
          </a:p>
          <a:p>
            <a:pPr algn="ctr"/>
            <a:r>
              <a:rPr lang="fr-FR" sz="1200" dirty="0" smtClean="0">
                <a:solidFill>
                  <a:srgbClr val="7030A0"/>
                </a:solidFill>
                <a:latin typeface="Calibri" pitchFamily="34" charset="0"/>
              </a:rPr>
              <a:t>Puis différenciation</a:t>
            </a:r>
          </a:p>
        </p:txBody>
      </p:sp>
      <p:cxnSp>
        <p:nvCxnSpPr>
          <p:cNvPr id="88" name="Connecteur droit avec flèche 87"/>
          <p:cNvCxnSpPr/>
          <p:nvPr/>
        </p:nvCxnSpPr>
        <p:spPr>
          <a:xfrm flipH="1">
            <a:off x="4860032" y="4293096"/>
            <a:ext cx="504056" cy="474439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>
            <a:off x="5374355" y="4300462"/>
            <a:ext cx="498891" cy="484254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>
            <a:off x="3446585" y="4312475"/>
            <a:ext cx="0" cy="437087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2915816" y="4797152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  <a:latin typeface="Calibri" pitchFamily="34" charset="0"/>
              </a:rPr>
              <a:t>Plasmocytes</a:t>
            </a:r>
          </a:p>
        </p:txBody>
      </p:sp>
      <p:sp>
        <p:nvSpPr>
          <p:cNvPr id="100" name="ZoneTexte 99"/>
          <p:cNvSpPr txBox="1"/>
          <p:nvPr/>
        </p:nvSpPr>
        <p:spPr>
          <a:xfrm>
            <a:off x="5436096" y="4797152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  <a:latin typeface="Calibri" pitchFamily="34" charset="0"/>
              </a:rPr>
              <a:t>TH</a:t>
            </a:r>
          </a:p>
        </p:txBody>
      </p:sp>
      <p:sp>
        <p:nvSpPr>
          <p:cNvPr id="101" name="ZoneTexte 100"/>
          <p:cNvSpPr txBox="1"/>
          <p:nvPr/>
        </p:nvSpPr>
        <p:spPr>
          <a:xfrm>
            <a:off x="4355976" y="4797152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7030A0"/>
                </a:solidFill>
                <a:latin typeface="Calibri" pitchFamily="34" charset="0"/>
              </a:rPr>
              <a:t>LTc</a:t>
            </a:r>
            <a:endParaRPr lang="fr-FR" sz="1200" dirty="0" smtClean="0">
              <a:solidFill>
                <a:srgbClr val="7030A0"/>
              </a:solidFill>
              <a:latin typeface="Calibri" pitchFamily="34" charset="0"/>
            </a:endParaRPr>
          </a:p>
        </p:txBody>
      </p:sp>
      <p:cxnSp>
        <p:nvCxnSpPr>
          <p:cNvPr id="103" name="Connecteur droit avec flèche 102"/>
          <p:cNvCxnSpPr/>
          <p:nvPr/>
        </p:nvCxnSpPr>
        <p:spPr>
          <a:xfrm flipV="1">
            <a:off x="6156176" y="4005064"/>
            <a:ext cx="1080120" cy="86409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4427984" y="5157192"/>
            <a:ext cx="1008112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107" name="ZoneTexte 106"/>
          <p:cNvSpPr txBox="1"/>
          <p:nvPr/>
        </p:nvSpPr>
        <p:spPr>
          <a:xfrm>
            <a:off x="5796136" y="5157192"/>
            <a:ext cx="122413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Amplification des signaux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251520" y="5589240"/>
            <a:ext cx="122413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Optimisation de la phagocytose</a:t>
            </a:r>
          </a:p>
        </p:txBody>
      </p:sp>
      <p:sp>
        <p:nvSpPr>
          <p:cNvPr id="115" name="ZoneTexte 114"/>
          <p:cNvSpPr txBox="1"/>
          <p:nvPr/>
        </p:nvSpPr>
        <p:spPr>
          <a:xfrm>
            <a:off x="1691680" y="6021288"/>
            <a:ext cx="122413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Protection des muqueuses</a:t>
            </a:r>
          </a:p>
        </p:txBody>
      </p:sp>
      <p:sp>
        <p:nvSpPr>
          <p:cNvPr id="116" name="ZoneTexte 115"/>
          <p:cNvSpPr txBox="1"/>
          <p:nvPr/>
        </p:nvSpPr>
        <p:spPr>
          <a:xfrm>
            <a:off x="3275856" y="6165304"/>
            <a:ext cx="122413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Fixation aux mastocytes</a:t>
            </a:r>
          </a:p>
        </p:txBody>
      </p:sp>
      <p:sp>
        <p:nvSpPr>
          <p:cNvPr id="117" name="ZoneTexte 116"/>
          <p:cNvSpPr txBox="1"/>
          <p:nvPr/>
        </p:nvSpPr>
        <p:spPr>
          <a:xfrm>
            <a:off x="1043608" y="522920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solidFill>
                  <a:srgbClr val="7030A0"/>
                </a:solidFill>
                <a:latin typeface="Calibri" pitchFamily="34" charset="0"/>
              </a:rPr>
              <a:t>IgM</a:t>
            </a:r>
            <a:r>
              <a:rPr lang="fr-FR" sz="1000" dirty="0" smtClean="0">
                <a:solidFill>
                  <a:srgbClr val="7030A0"/>
                </a:solidFill>
                <a:latin typeface="Calibri" pitchFamily="34" charset="0"/>
              </a:rPr>
              <a:t> précoces</a:t>
            </a:r>
          </a:p>
          <a:p>
            <a:pPr algn="ctr"/>
            <a:r>
              <a:rPr lang="fr-FR" sz="1000" dirty="0" err="1" smtClean="0">
                <a:solidFill>
                  <a:srgbClr val="7030A0"/>
                </a:solidFill>
                <a:latin typeface="Calibri" pitchFamily="34" charset="0"/>
              </a:rPr>
              <a:t>IgG</a:t>
            </a:r>
            <a:endParaRPr lang="fr-FR" sz="1000" dirty="0" smtClean="0">
              <a:solidFill>
                <a:srgbClr val="7030A0"/>
              </a:solidFill>
              <a:latin typeface="Calibri" pitchFamily="34" charset="0"/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1907704" y="573325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solidFill>
                  <a:srgbClr val="7030A0"/>
                </a:solidFill>
                <a:latin typeface="Calibri" pitchFamily="34" charset="0"/>
              </a:rPr>
              <a:t>IgA</a:t>
            </a:r>
            <a:endParaRPr lang="fr-FR" sz="1000" dirty="0" smtClean="0">
              <a:solidFill>
                <a:srgbClr val="7030A0"/>
              </a:solidFill>
              <a:latin typeface="Calibri" pitchFamily="34" charset="0"/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3491880" y="587727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solidFill>
                  <a:srgbClr val="7030A0"/>
                </a:solidFill>
                <a:latin typeface="Calibri" pitchFamily="34" charset="0"/>
              </a:rPr>
              <a:t>IgE</a:t>
            </a:r>
            <a:endParaRPr lang="fr-FR" sz="1000" dirty="0" smtClean="0">
              <a:solidFill>
                <a:srgbClr val="7030A0"/>
              </a:solidFill>
              <a:latin typeface="Calibri" pitchFamily="34" charset="0"/>
            </a:endParaRPr>
          </a:p>
        </p:txBody>
      </p:sp>
      <p:cxnSp>
        <p:nvCxnSpPr>
          <p:cNvPr id="121" name="Connecteur droit avec flèche 120"/>
          <p:cNvCxnSpPr/>
          <p:nvPr/>
        </p:nvCxnSpPr>
        <p:spPr>
          <a:xfrm flipH="1">
            <a:off x="2195736" y="5085184"/>
            <a:ext cx="864096" cy="216024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/>
          <p:cNvCxnSpPr/>
          <p:nvPr/>
        </p:nvCxnSpPr>
        <p:spPr>
          <a:xfrm flipH="1">
            <a:off x="2483768" y="5085184"/>
            <a:ext cx="792088" cy="648072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9" idx="2"/>
          </p:cNvCxnSpPr>
          <p:nvPr/>
        </p:nvCxnSpPr>
        <p:spPr>
          <a:xfrm>
            <a:off x="3455876" y="5074151"/>
            <a:ext cx="396044" cy="731113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/>
          <p:nvPr/>
        </p:nvCxnSpPr>
        <p:spPr>
          <a:xfrm>
            <a:off x="1331640" y="2060848"/>
            <a:ext cx="0" cy="1224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/>
          <p:cNvSpPr txBox="1"/>
          <p:nvPr/>
        </p:nvSpPr>
        <p:spPr>
          <a:xfrm rot="16200000">
            <a:off x="937911" y="2577407"/>
            <a:ext cx="79208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DÉTECTION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755576" y="328498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Protéines du complément</a:t>
            </a:r>
          </a:p>
        </p:txBody>
      </p:sp>
      <p:cxnSp>
        <p:nvCxnSpPr>
          <p:cNvPr id="135" name="Connecteur droit 134"/>
          <p:cNvCxnSpPr>
            <a:endCxn id="133" idx="2"/>
          </p:cNvCxnSpPr>
          <p:nvPr/>
        </p:nvCxnSpPr>
        <p:spPr>
          <a:xfrm flipH="1" flipV="1">
            <a:off x="1331640" y="3746649"/>
            <a:ext cx="144016" cy="148255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 flipH="1">
            <a:off x="755576" y="3789040"/>
            <a:ext cx="432048" cy="1656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syndrome grippal = un classique</a:t>
            </a:r>
            <a:endParaRPr lang="fr-FR" dirty="0"/>
          </a:p>
        </p:txBody>
      </p:sp>
      <p:pic>
        <p:nvPicPr>
          <p:cNvPr id="4" name="Image 3" descr="http://www.creapharma.fr/data/dataimages/upload/syndrome-grippal-symptomes-resu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852936"/>
            <a:ext cx="7315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avec flèche 5"/>
          <p:cNvCxnSpPr/>
          <p:nvPr/>
        </p:nvCxnSpPr>
        <p:spPr>
          <a:xfrm>
            <a:off x="2411760" y="2348880"/>
            <a:ext cx="0" cy="172819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19672" y="1052736"/>
            <a:ext cx="1584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Début de production des signaux inflammatoires sur le site d’accroche préféré du virus</a:t>
            </a:r>
          </a:p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(</a:t>
            </a:r>
            <a:r>
              <a:rPr lang="fr-FR" sz="1200" dirty="0" err="1" smtClean="0">
                <a:solidFill>
                  <a:srgbClr val="FF0000"/>
                </a:solidFill>
                <a:latin typeface="Calibri" pitchFamily="34" charset="0"/>
              </a:rPr>
              <a:t>pharinx</a:t>
            </a:r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707904" y="1772816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Action après migration vers d’autres sites via le sang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499992" y="2564904"/>
            <a:ext cx="0" cy="23042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619672" y="5733256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Inflammation nasale  retardée par l’action des mécanismes passifs (matrice fluide)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2692958" y="5102924"/>
            <a:ext cx="0" cy="5760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2555776" y="3717032"/>
            <a:ext cx="432048" cy="108012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3275856" y="4077072"/>
            <a:ext cx="720080" cy="72008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27784" y="414908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Amplification rapide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6012160" y="537321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Début d’action des </a:t>
            </a:r>
            <a:r>
              <a:rPr lang="fr-FR" sz="1200" dirty="0" err="1" smtClean="0">
                <a:solidFill>
                  <a:srgbClr val="FF0000"/>
                </a:solidFill>
                <a:latin typeface="Calibri" pitchFamily="34" charset="0"/>
              </a:rPr>
              <a:t>LTc</a:t>
            </a:r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 et des </a:t>
            </a:r>
            <a:r>
              <a:rPr lang="fr-FR" sz="1200" dirty="0" err="1" smtClean="0">
                <a:solidFill>
                  <a:srgbClr val="FF0000"/>
                </a:solidFill>
                <a:latin typeface="Calibri" pitchFamily="34" charset="0"/>
              </a:rPr>
              <a:t>IgM</a:t>
            </a:r>
            <a:endParaRPr lang="fr-FR" sz="1200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6804248" y="5013176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572000" y="5805264"/>
            <a:ext cx="165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Migration vers le fond de la trachée permise par l’inflammation</a:t>
            </a:r>
          </a:p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(jetage nasal refluant vers les poumons)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 flipV="1">
            <a:off x="5374204" y="5243606"/>
            <a:ext cx="0" cy="5760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5220072" y="126876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Irritation des terminaisons nerveuses chargée du réflexe d’évacuation des bronches</a:t>
            </a:r>
          </a:p>
        </p:txBody>
      </p:sp>
      <p:cxnSp>
        <p:nvCxnSpPr>
          <p:cNvPr id="38" name="Connecteur droit avec flèche 37"/>
          <p:cNvCxnSpPr>
            <a:stCxn id="34" idx="2"/>
          </p:cNvCxnSpPr>
          <p:nvPr/>
        </p:nvCxnSpPr>
        <p:spPr>
          <a:xfrm>
            <a:off x="6084168" y="2284423"/>
            <a:ext cx="0" cy="143260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7524328" y="2348880"/>
            <a:ext cx="0" cy="231906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20272" y="1196752"/>
            <a:ext cx="115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Évacuation des exsudats et des débris des cellules détruites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1619672" y="83671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 smtClean="0">
                <a:solidFill>
                  <a:srgbClr val="FF0000"/>
                </a:solidFill>
                <a:latin typeface="Calibri" pitchFamily="34" charset="0"/>
              </a:rPr>
              <a:t>PRODROME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275856" y="544522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FF0000"/>
                </a:solidFill>
                <a:latin typeface="Calibri" pitchFamily="34" charset="0"/>
              </a:rPr>
              <a:t>Abondance des exsudats à cause de l’</a:t>
            </a:r>
            <a:r>
              <a:rPr lang="fr-FR" sz="1200" dirty="0" err="1" smtClean="0">
                <a:solidFill>
                  <a:srgbClr val="FF0000"/>
                </a:solidFill>
                <a:latin typeface="Calibri" pitchFamily="34" charset="0"/>
              </a:rPr>
              <a:t>oedème</a:t>
            </a:r>
            <a:endParaRPr lang="fr-FR" sz="1200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79912" y="3861048"/>
            <a:ext cx="0" cy="151216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II – Les actions en détail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Acteurs et rôles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125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Auxilliaires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11454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0"/>
            <a:ext cx="453650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screen"/>
          <a:srcRect l="-1" r="52397"/>
          <a:stretch/>
        </p:blipFill>
        <p:spPr bwMode="auto">
          <a:xfrm>
            <a:off x="4716016" y="2750679"/>
            <a:ext cx="2796452" cy="345510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771800" y="980728"/>
            <a:ext cx="432048" cy="216024"/>
          </a:xfrm>
          <a:prstGeom prst="rect">
            <a:avLst/>
          </a:prstGeom>
          <a:noFill/>
          <a:ln w="31750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>
            <a:stCxn id="4" idx="3"/>
          </p:cNvCxnSpPr>
          <p:nvPr/>
        </p:nvCxnSpPr>
        <p:spPr>
          <a:xfrm>
            <a:off x="3203848" y="1088740"/>
            <a:ext cx="3244577" cy="161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439989" y="1084217"/>
            <a:ext cx="26125" cy="1672046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u="sng" dirty="0" smtClean="0">
                <a:latin typeface="Calibri" pitchFamily="34" charset="0"/>
              </a:rPr>
              <a:t>LES MACROPHAGES DU LIQUIDE INTERSTICIEL (LYMPHE)</a:t>
            </a:r>
          </a:p>
        </p:txBody>
      </p:sp>
    </p:spTree>
    <p:extLst>
      <p:ext uri="{BB962C8B-B14F-4D97-AF65-F5344CB8AC3E}">
        <p14:creationId xmlns:p14="http://schemas.microsoft.com/office/powerpoint/2010/main" val="27917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macrophage … un « phagocyte » sentinelle</a:t>
            </a:r>
            <a:endParaRPr lang="fr-FR" dirty="0"/>
          </a:p>
        </p:txBody>
      </p:sp>
      <p:pic>
        <p:nvPicPr>
          <p:cNvPr id="6" name="Picture 6" descr="Macrophage_Bacteria_rgb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4048" y="1340768"/>
            <a:ext cx="3810000" cy="46101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0" y="1196752"/>
            <a:ext cx="406937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23528" y="1268760"/>
            <a:ext cx="648072" cy="648072"/>
          </a:xfrm>
          <a:prstGeom prst="rect">
            <a:avLst/>
          </a:prstGeom>
          <a:noFill/>
          <a:ln w="31750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>
            <a:stCxn id="9" idx="3"/>
          </p:cNvCxnSpPr>
          <p:nvPr/>
        </p:nvCxnSpPr>
        <p:spPr>
          <a:xfrm>
            <a:off x="971600" y="1592796"/>
            <a:ext cx="4032448" cy="36004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2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Complexité de la phagocytose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409178" y="2780928"/>
            <a:ext cx="7955280" cy="2754248"/>
            <a:chOff x="467544" y="1484784"/>
            <a:chExt cx="7955280" cy="2754248"/>
          </a:xfrm>
        </p:grpSpPr>
        <p:sp>
          <p:nvSpPr>
            <p:cNvPr id="13" name="Ellipse 12"/>
            <p:cNvSpPr/>
            <p:nvPr/>
          </p:nvSpPr>
          <p:spPr>
            <a:xfrm>
              <a:off x="1259632" y="2924944"/>
              <a:ext cx="1008112" cy="792088"/>
            </a:xfrm>
            <a:prstGeom prst="ellipse">
              <a:avLst/>
            </a:prstGeom>
            <a:ln w="28575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/>
            <p:cNvSpPr/>
            <p:nvPr/>
          </p:nvSpPr>
          <p:spPr>
            <a:xfrm>
              <a:off x="467544" y="1556792"/>
              <a:ext cx="7955280" cy="2682240"/>
            </a:xfrm>
            <a:custGeom>
              <a:avLst/>
              <a:gdLst>
                <a:gd name="connsiteX0" fmla="*/ 0 w 7955280"/>
                <a:gd name="connsiteY0" fmla="*/ 1495697 h 2682240"/>
                <a:gd name="connsiteX1" fmla="*/ 548640 w 7955280"/>
                <a:gd name="connsiteY1" fmla="*/ 1378132 h 2682240"/>
                <a:gd name="connsiteX2" fmla="*/ 1214846 w 7955280"/>
                <a:gd name="connsiteY2" fmla="*/ 424543 h 2682240"/>
                <a:gd name="connsiteX3" fmla="*/ 1502228 w 7955280"/>
                <a:gd name="connsiteY3" fmla="*/ 19594 h 2682240"/>
                <a:gd name="connsiteX4" fmla="*/ 1606731 w 7955280"/>
                <a:gd name="connsiteY4" fmla="*/ 306977 h 2682240"/>
                <a:gd name="connsiteX5" fmla="*/ 1763486 w 7955280"/>
                <a:gd name="connsiteY5" fmla="*/ 555172 h 2682240"/>
                <a:gd name="connsiteX6" fmla="*/ 2194560 w 7955280"/>
                <a:gd name="connsiteY6" fmla="*/ 581297 h 2682240"/>
                <a:gd name="connsiteX7" fmla="*/ 2390503 w 7955280"/>
                <a:gd name="connsiteY7" fmla="*/ 71846 h 2682240"/>
                <a:gd name="connsiteX8" fmla="*/ 2625634 w 7955280"/>
                <a:gd name="connsiteY8" fmla="*/ 607423 h 2682240"/>
                <a:gd name="connsiteX9" fmla="*/ 2495006 w 7955280"/>
                <a:gd name="connsiteY9" fmla="*/ 1600200 h 2682240"/>
                <a:gd name="connsiteX10" fmla="*/ 3174274 w 7955280"/>
                <a:gd name="connsiteY10" fmla="*/ 2592977 h 2682240"/>
                <a:gd name="connsiteX11" fmla="*/ 5107577 w 7955280"/>
                <a:gd name="connsiteY11" fmla="*/ 2135777 h 2682240"/>
                <a:gd name="connsiteX12" fmla="*/ 7955280 w 7955280"/>
                <a:gd name="connsiteY12" fmla="*/ 2462349 h 268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55280" h="2682240">
                  <a:moveTo>
                    <a:pt x="0" y="1495697"/>
                  </a:moveTo>
                  <a:cubicBezTo>
                    <a:pt x="173083" y="1526177"/>
                    <a:pt x="346166" y="1556658"/>
                    <a:pt x="548640" y="1378132"/>
                  </a:cubicBezTo>
                  <a:cubicBezTo>
                    <a:pt x="751114" y="1199606"/>
                    <a:pt x="1055915" y="650966"/>
                    <a:pt x="1214846" y="424543"/>
                  </a:cubicBezTo>
                  <a:cubicBezTo>
                    <a:pt x="1373777" y="198120"/>
                    <a:pt x="1436914" y="39188"/>
                    <a:pt x="1502228" y="19594"/>
                  </a:cubicBezTo>
                  <a:cubicBezTo>
                    <a:pt x="1567542" y="0"/>
                    <a:pt x="1563188" y="217714"/>
                    <a:pt x="1606731" y="306977"/>
                  </a:cubicBezTo>
                  <a:cubicBezTo>
                    <a:pt x="1650274" y="396240"/>
                    <a:pt x="1665515" y="509452"/>
                    <a:pt x="1763486" y="555172"/>
                  </a:cubicBezTo>
                  <a:cubicBezTo>
                    <a:pt x="1861457" y="600892"/>
                    <a:pt x="2090057" y="661851"/>
                    <a:pt x="2194560" y="581297"/>
                  </a:cubicBezTo>
                  <a:cubicBezTo>
                    <a:pt x="2299063" y="500743"/>
                    <a:pt x="2318657" y="67492"/>
                    <a:pt x="2390503" y="71846"/>
                  </a:cubicBezTo>
                  <a:cubicBezTo>
                    <a:pt x="2462349" y="76200"/>
                    <a:pt x="2608217" y="352698"/>
                    <a:pt x="2625634" y="607423"/>
                  </a:cubicBezTo>
                  <a:cubicBezTo>
                    <a:pt x="2643051" y="862148"/>
                    <a:pt x="2403566" y="1269274"/>
                    <a:pt x="2495006" y="1600200"/>
                  </a:cubicBezTo>
                  <a:cubicBezTo>
                    <a:pt x="2586446" y="1931126"/>
                    <a:pt x="2738845" y="2503714"/>
                    <a:pt x="3174274" y="2592977"/>
                  </a:cubicBezTo>
                  <a:cubicBezTo>
                    <a:pt x="3609703" y="2682240"/>
                    <a:pt x="4310743" y="2157548"/>
                    <a:pt x="5107577" y="2135777"/>
                  </a:cubicBezTo>
                  <a:cubicBezTo>
                    <a:pt x="5904411" y="2114006"/>
                    <a:pt x="6929845" y="2288177"/>
                    <a:pt x="7955280" y="2462349"/>
                  </a:cubicBezTo>
                </a:path>
              </a:pathLst>
            </a:custGeom>
            <a:ln w="28575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1763688" y="1916832"/>
              <a:ext cx="1008112" cy="7920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59540" y="1484784"/>
              <a:ext cx="505282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Rectangle à coins arrondis 22"/>
          <p:cNvSpPr/>
          <p:nvPr/>
        </p:nvSpPr>
        <p:spPr>
          <a:xfrm rot="7192661">
            <a:off x="2094811" y="3340857"/>
            <a:ext cx="227656" cy="5318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>
          <a:xfrm rot="7192661">
            <a:off x="1577112" y="4402351"/>
            <a:ext cx="227656" cy="5318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3131840" y="328498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2) </a:t>
            </a:r>
            <a:r>
              <a:rPr lang="fr-FR" dirty="0" err="1" smtClean="0">
                <a:latin typeface="Calibri" pitchFamily="34" charset="0"/>
              </a:rPr>
              <a:t>endocytose</a:t>
            </a:r>
            <a:endParaRPr lang="fr-FR" dirty="0" smtClean="0">
              <a:latin typeface="Calibri" pitchFamily="34" charset="0"/>
            </a:endParaRPr>
          </a:p>
        </p:txBody>
      </p:sp>
      <p:grpSp>
        <p:nvGrpSpPr>
          <p:cNvPr id="29" name="Groupe 28"/>
          <p:cNvGrpSpPr/>
          <p:nvPr/>
        </p:nvGrpSpPr>
        <p:grpSpPr>
          <a:xfrm>
            <a:off x="251520" y="1052736"/>
            <a:ext cx="3463047" cy="1440160"/>
            <a:chOff x="0" y="1340768"/>
            <a:chExt cx="3463047" cy="1440160"/>
          </a:xfrm>
        </p:grpSpPr>
        <p:sp>
          <p:nvSpPr>
            <p:cNvPr id="21" name="Forme libre 20"/>
            <p:cNvSpPr/>
            <p:nvPr/>
          </p:nvSpPr>
          <p:spPr>
            <a:xfrm>
              <a:off x="49138" y="1556792"/>
              <a:ext cx="3312368" cy="1124099"/>
            </a:xfrm>
            <a:custGeom>
              <a:avLst/>
              <a:gdLst>
                <a:gd name="connsiteX0" fmla="*/ 0 w 8360923"/>
                <a:gd name="connsiteY0" fmla="*/ 1669915 h 2824263"/>
                <a:gd name="connsiteX1" fmla="*/ 359923 w 8360923"/>
                <a:gd name="connsiteY1" fmla="*/ 1689370 h 2824263"/>
                <a:gd name="connsiteX2" fmla="*/ 1459149 w 8360923"/>
                <a:gd name="connsiteY2" fmla="*/ 239949 h 2824263"/>
                <a:gd name="connsiteX3" fmla="*/ 2402732 w 8360923"/>
                <a:gd name="connsiteY3" fmla="*/ 249677 h 2824263"/>
                <a:gd name="connsiteX4" fmla="*/ 2645923 w 8360923"/>
                <a:gd name="connsiteY4" fmla="*/ 998706 h 2824263"/>
                <a:gd name="connsiteX5" fmla="*/ 2480553 w 8360923"/>
                <a:gd name="connsiteY5" fmla="*/ 1708826 h 2824263"/>
                <a:gd name="connsiteX6" fmla="*/ 2801566 w 8360923"/>
                <a:gd name="connsiteY6" fmla="*/ 2584315 h 2824263"/>
                <a:gd name="connsiteX7" fmla="*/ 3365770 w 8360923"/>
                <a:gd name="connsiteY7" fmla="*/ 2798323 h 2824263"/>
                <a:gd name="connsiteX8" fmla="*/ 4406629 w 8360923"/>
                <a:gd name="connsiteY8" fmla="*/ 2428672 h 2824263"/>
                <a:gd name="connsiteX9" fmla="*/ 5252936 w 8360923"/>
                <a:gd name="connsiteY9" fmla="*/ 2321668 h 2824263"/>
                <a:gd name="connsiteX10" fmla="*/ 7918315 w 8360923"/>
                <a:gd name="connsiteY10" fmla="*/ 2652409 h 2824263"/>
                <a:gd name="connsiteX11" fmla="*/ 7908587 w 8360923"/>
                <a:gd name="connsiteY11" fmla="*/ 2652409 h 282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60923" h="2824263">
                  <a:moveTo>
                    <a:pt x="0" y="1669915"/>
                  </a:moveTo>
                  <a:cubicBezTo>
                    <a:pt x="58366" y="1798806"/>
                    <a:pt x="116732" y="1927698"/>
                    <a:pt x="359923" y="1689370"/>
                  </a:cubicBezTo>
                  <a:cubicBezTo>
                    <a:pt x="603114" y="1451042"/>
                    <a:pt x="1118681" y="479898"/>
                    <a:pt x="1459149" y="239949"/>
                  </a:cubicBezTo>
                  <a:cubicBezTo>
                    <a:pt x="1799617" y="0"/>
                    <a:pt x="2204936" y="123218"/>
                    <a:pt x="2402732" y="249677"/>
                  </a:cubicBezTo>
                  <a:cubicBezTo>
                    <a:pt x="2600528" y="376136"/>
                    <a:pt x="2632953" y="755515"/>
                    <a:pt x="2645923" y="998706"/>
                  </a:cubicBezTo>
                  <a:cubicBezTo>
                    <a:pt x="2658893" y="1241897"/>
                    <a:pt x="2454613" y="1444558"/>
                    <a:pt x="2480553" y="1708826"/>
                  </a:cubicBezTo>
                  <a:cubicBezTo>
                    <a:pt x="2506494" y="1973094"/>
                    <a:pt x="2654030" y="2402732"/>
                    <a:pt x="2801566" y="2584315"/>
                  </a:cubicBezTo>
                  <a:cubicBezTo>
                    <a:pt x="2949102" y="2765898"/>
                    <a:pt x="3098260" y="2824263"/>
                    <a:pt x="3365770" y="2798323"/>
                  </a:cubicBezTo>
                  <a:cubicBezTo>
                    <a:pt x="3633280" y="2772383"/>
                    <a:pt x="4092101" y="2508114"/>
                    <a:pt x="4406629" y="2428672"/>
                  </a:cubicBezTo>
                  <a:cubicBezTo>
                    <a:pt x="4721157" y="2349230"/>
                    <a:pt x="4667655" y="2284379"/>
                    <a:pt x="5252936" y="2321668"/>
                  </a:cubicBezTo>
                  <a:cubicBezTo>
                    <a:pt x="5838217" y="2358957"/>
                    <a:pt x="7475707" y="2597286"/>
                    <a:pt x="7918315" y="2652409"/>
                  </a:cubicBezTo>
                  <a:cubicBezTo>
                    <a:pt x="8360923" y="2707532"/>
                    <a:pt x="8134755" y="2679970"/>
                    <a:pt x="7908587" y="2652409"/>
                  </a:cubicBezTo>
                </a:path>
              </a:pathLst>
            </a:custGeom>
            <a:ln w="28575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à coins arrondis 21"/>
            <p:cNvSpPr/>
            <p:nvPr/>
          </p:nvSpPr>
          <p:spPr>
            <a:xfrm rot="7192661">
              <a:off x="921961" y="1360436"/>
              <a:ext cx="125083" cy="4247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417290" y="1556792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Calibri" pitchFamily="34" charset="0"/>
                </a:rPr>
                <a:t>1) adhésion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0" y="1340768"/>
              <a:ext cx="3463047" cy="1440160"/>
            </a:xfrm>
            <a:prstGeom prst="rect">
              <a:avLst/>
            </a:prstGeom>
            <a:noFill/>
            <a:ln w="317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/>
          <p:cNvSpPr/>
          <p:nvPr/>
        </p:nvSpPr>
        <p:spPr>
          <a:xfrm>
            <a:off x="1547664" y="5733256"/>
            <a:ext cx="1008112" cy="792088"/>
          </a:xfrm>
          <a:prstGeom prst="ellipse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>
          <a:xfrm rot="7192661">
            <a:off x="1937153" y="5842512"/>
            <a:ext cx="227656" cy="5318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467544" y="5517232"/>
            <a:ext cx="1008112" cy="792088"/>
          </a:xfrm>
          <a:prstGeom prst="ellips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323528" y="573325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00B050"/>
                </a:solidFill>
                <a:latin typeface="Calibri" pitchFamily="34" charset="0"/>
              </a:rPr>
              <a:t>lyzosyme</a:t>
            </a:r>
            <a:endParaRPr lang="fr-FR" dirty="0" smtClean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1187624" y="64886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3) Fusion avec le lysozyme</a:t>
            </a:r>
          </a:p>
        </p:txBody>
      </p:sp>
      <p:sp>
        <p:nvSpPr>
          <p:cNvPr id="35" name="Ellipse 34"/>
          <p:cNvSpPr/>
          <p:nvPr/>
        </p:nvSpPr>
        <p:spPr>
          <a:xfrm>
            <a:off x="4499992" y="5373216"/>
            <a:ext cx="1368152" cy="1080120"/>
          </a:xfrm>
          <a:prstGeom prst="ellips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/>
          <p:nvPr/>
        </p:nvCxnSpPr>
        <p:spPr>
          <a:xfrm>
            <a:off x="4788024" y="5733256"/>
            <a:ext cx="72008" cy="21602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5148064" y="5589240"/>
            <a:ext cx="72008" cy="28803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5508104" y="5733256"/>
            <a:ext cx="0" cy="28803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5004048" y="6021288"/>
            <a:ext cx="216024" cy="21602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H="1">
            <a:off x="5364088" y="6165304"/>
            <a:ext cx="216024" cy="7200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283968" y="64886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4) destruction</a:t>
            </a:r>
          </a:p>
        </p:txBody>
      </p:sp>
      <p:sp>
        <p:nvSpPr>
          <p:cNvPr id="47" name="Ellipse 46"/>
          <p:cNvSpPr/>
          <p:nvPr/>
        </p:nvSpPr>
        <p:spPr>
          <a:xfrm>
            <a:off x="6660232" y="5085184"/>
            <a:ext cx="1368152" cy="1080120"/>
          </a:xfrm>
          <a:prstGeom prst="ellips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7164288" y="4797152"/>
            <a:ext cx="648072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48"/>
          <p:cNvCxnSpPr/>
          <p:nvPr/>
        </p:nvCxnSpPr>
        <p:spPr>
          <a:xfrm>
            <a:off x="7452320" y="4581128"/>
            <a:ext cx="0" cy="28803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7236296" y="5445224"/>
            <a:ext cx="72008" cy="21602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H="1">
            <a:off x="7092280" y="4653136"/>
            <a:ext cx="72008" cy="28803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7452320" y="5517232"/>
            <a:ext cx="216024" cy="21602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7596336" y="5085184"/>
            <a:ext cx="216024" cy="7200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6012160" y="407707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5) </a:t>
            </a:r>
            <a:r>
              <a:rPr lang="fr-FR" dirty="0" err="1" smtClean="0">
                <a:latin typeface="Calibri" pitchFamily="34" charset="0"/>
              </a:rPr>
              <a:t>Exocytose</a:t>
            </a:r>
            <a:r>
              <a:rPr lang="fr-FR" dirty="0" smtClean="0">
                <a:latin typeface="Calibri" pitchFamily="34" charset="0"/>
              </a:rPr>
              <a:t> des débris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0" y="4509120"/>
            <a:ext cx="147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F0"/>
                </a:solidFill>
                <a:latin typeface="Calibri" pitchFamily="34" charset="0"/>
              </a:rPr>
              <a:t>phagosome</a:t>
            </a:r>
            <a:endParaRPr lang="fr-FR" sz="1200" dirty="0" smtClean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275856" y="566124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B050"/>
                </a:solidFill>
                <a:latin typeface="Calibri" pitchFamily="34" charset="0"/>
              </a:rPr>
              <a:t>phagolysome</a:t>
            </a:r>
            <a:endParaRPr lang="fr-FR" sz="1200" dirty="0" smtClean="0">
              <a:solidFill>
                <a:srgbClr val="00B05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7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8" y="836712"/>
            <a:ext cx="4392488" cy="210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 activité bactéricide du lysozyme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267744" y="1916832"/>
            <a:ext cx="1152128" cy="12241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55776" y="3645024"/>
            <a:ext cx="3960440" cy="258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Calibri" pitchFamily="34" charset="0"/>
              </a:rPr>
              <a:t>Action des enzymes</a:t>
            </a:r>
          </a:p>
          <a:p>
            <a:pPr lvl="1"/>
            <a:r>
              <a:rPr lang="fr-FR" dirty="0" smtClean="0">
                <a:latin typeface="Calibri" pitchFamily="34" charset="0"/>
              </a:rPr>
              <a:t>Lipases</a:t>
            </a:r>
          </a:p>
          <a:p>
            <a:pPr lvl="1"/>
            <a:r>
              <a:rPr lang="fr-FR" dirty="0" smtClean="0">
                <a:latin typeface="Calibri" pitchFamily="34" charset="0"/>
              </a:rPr>
              <a:t>Glycoside hydrolases</a:t>
            </a:r>
          </a:p>
          <a:p>
            <a:pPr lvl="1"/>
            <a:r>
              <a:rPr lang="fr-FR" dirty="0" smtClean="0">
                <a:latin typeface="Calibri" pitchFamily="34" charset="0"/>
              </a:rPr>
              <a:t>Protéases</a:t>
            </a:r>
          </a:p>
          <a:p>
            <a:pPr lvl="1"/>
            <a:r>
              <a:rPr lang="fr-FR" dirty="0" smtClean="0">
                <a:latin typeface="Calibri" pitchFamily="34" charset="0"/>
              </a:rPr>
              <a:t>Nucléases </a:t>
            </a:r>
          </a:p>
          <a:p>
            <a:endParaRPr lang="fr-FR" dirty="0" smtClean="0">
              <a:latin typeface="Calibri" pitchFamily="34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Calibri" pitchFamily="34" charset="0"/>
              </a:rPr>
              <a:t>Actions des radicaux libres de l’oxygène</a:t>
            </a:r>
          </a:p>
          <a:p>
            <a:pPr lvl="1"/>
            <a:r>
              <a:rPr lang="fr-FR" dirty="0" smtClean="0">
                <a:latin typeface="Calibri" pitchFamily="34" charset="0"/>
              </a:rPr>
              <a:t>Composés azotés et oxygénés hautement réactifs (O2-, NO-)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3131840" y="3140968"/>
            <a:ext cx="0" cy="50405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51520" y="364502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  <a:latin typeface="Calibri" pitchFamily="34" charset="0"/>
              </a:rPr>
              <a:t>Besoin énergétique élevé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236296" y="551723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  <a:latin typeface="Calibri" pitchFamily="34" charset="0"/>
              </a:rPr>
              <a:t>Rejets des radicaux libres</a:t>
            </a:r>
          </a:p>
        </p:txBody>
      </p:sp>
      <p:sp>
        <p:nvSpPr>
          <p:cNvPr id="11" name="Flèche droite 10"/>
          <p:cNvSpPr/>
          <p:nvPr/>
        </p:nvSpPr>
        <p:spPr>
          <a:xfrm>
            <a:off x="1907704" y="3861048"/>
            <a:ext cx="432048" cy="288032"/>
          </a:xfrm>
          <a:prstGeom prst="rightArrow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>
            <a:off x="6876256" y="5661248"/>
            <a:ext cx="432048" cy="288032"/>
          </a:xfrm>
          <a:prstGeom prst="rightArrow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6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L’aléa de la phagocytose seule</a:t>
            </a:r>
            <a:endParaRPr lang="fr-FR" dirty="0"/>
          </a:p>
        </p:txBody>
      </p:sp>
      <p:pic>
        <p:nvPicPr>
          <p:cNvPr id="4" name="Picture 4" descr="C:\Mes documents\Cours d'immunologie générale\F02-09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691680" y="1268760"/>
            <a:ext cx="5544616" cy="346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979712" y="522920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  <a:latin typeface="Calibri" pitchFamily="34" charset="0"/>
              </a:rPr>
              <a:t>Adhésion aléatoire sans intervention du complément ou des anticorps</a:t>
            </a:r>
          </a:p>
        </p:txBody>
      </p:sp>
    </p:spTree>
    <p:extLst>
      <p:ext uri="{BB962C8B-B14F-4D97-AF65-F5344CB8AC3E}">
        <p14:creationId xmlns:p14="http://schemas.microsoft.com/office/powerpoint/2010/main" val="256245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1" name="Forme libre 470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2" name="ZoneTexte 471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sp>
        <p:nvSpPr>
          <p:cNvPr id="478" name="Forme libre 477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9" name="ZoneTexte 478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485" name="Forme libre 4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6" name="ZoneTexte 485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sp>
        <p:nvSpPr>
          <p:cNvPr id="487" name="ZoneTexte 486"/>
          <p:cNvSpPr txBox="1"/>
          <p:nvPr/>
        </p:nvSpPr>
        <p:spPr>
          <a:xfrm>
            <a:off x="2483768" y="1988840"/>
            <a:ext cx="2232248" cy="646331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 smtClean="0">
                <a:solidFill>
                  <a:schemeClr val="bg1"/>
                </a:solidFill>
                <a:latin typeface="Calibri" pitchFamily="34" charset="0"/>
              </a:rPr>
              <a:t>1. INTRUSION</a:t>
            </a:r>
          </a:p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Trauma ou action active du microorganisme (virus, bactérie)</a:t>
            </a:r>
          </a:p>
        </p:txBody>
      </p:sp>
      <p:sp>
        <p:nvSpPr>
          <p:cNvPr id="488" name="ZoneTexte 487"/>
          <p:cNvSpPr txBox="1"/>
          <p:nvPr/>
        </p:nvSpPr>
        <p:spPr>
          <a:xfrm>
            <a:off x="1550191" y="78692"/>
            <a:ext cx="1512168" cy="5539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La matrice fluide est un acteur majeur de l’immunité passive</a:t>
            </a:r>
          </a:p>
        </p:txBody>
      </p:sp>
      <p:sp>
        <p:nvSpPr>
          <p:cNvPr id="489" name="ZoneTexte 488"/>
          <p:cNvSpPr txBox="1"/>
          <p:nvPr/>
        </p:nvSpPr>
        <p:spPr>
          <a:xfrm>
            <a:off x="7164288" y="188640"/>
            <a:ext cx="1512168" cy="400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La cohésion des cellules également</a:t>
            </a:r>
          </a:p>
        </p:txBody>
      </p:sp>
      <p:sp>
        <p:nvSpPr>
          <p:cNvPr id="490" name="ZoneTexte 489"/>
          <p:cNvSpPr txBox="1"/>
          <p:nvPr/>
        </p:nvSpPr>
        <p:spPr>
          <a:xfrm>
            <a:off x="2411760" y="2852936"/>
            <a:ext cx="2376264" cy="10156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Dans certains cas il faut aussi que le pathogène contourne des barrières physiques (escalator ciliaire de la trachée, acidité vaginale et stomacale, col de l’utérus) ou biologiques (flore résidente concurrente)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1" animBg="1"/>
      <p:bldP spid="488" grpId="0" animBg="1"/>
      <p:bldP spid="489" grpId="0" animBg="1"/>
      <p:bldP spid="49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700808"/>
            <a:ext cx="8147248" cy="4306483"/>
          </a:xfrm>
        </p:spPr>
        <p:txBody>
          <a:bodyPr>
            <a:normAutofit/>
          </a:bodyPr>
          <a:lstStyle/>
          <a:p>
            <a:r>
              <a:rPr lang="fr-FR" dirty="0" smtClean="0"/>
              <a:t>Sans l’action du complément et l’amplification par la voie lymphocytaire, cette action est inefficace contre les pathogènes très virulents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Virulence = rapidité de développement d’un pathogène dans l’organisme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 smtClean="0"/>
              <a:t>La virulence d’un pathogène varie selon</a:t>
            </a:r>
          </a:p>
          <a:p>
            <a:pPr lvl="1"/>
            <a:r>
              <a:rPr lang="fr-FR" dirty="0" smtClean="0"/>
              <a:t>Sa reconnaissance par le phagocyte</a:t>
            </a:r>
          </a:p>
          <a:p>
            <a:pPr lvl="1"/>
            <a:r>
              <a:rPr lang="fr-FR" dirty="0" smtClean="0"/>
              <a:t>La présence d’immunosuppresseurs</a:t>
            </a:r>
          </a:p>
          <a:p>
            <a:pPr lvl="1"/>
            <a:r>
              <a:rPr lang="fr-FR" dirty="0" smtClean="0"/>
              <a:t>La présence conjointe d’un autre pathogène (</a:t>
            </a:r>
            <a:r>
              <a:rPr lang="fr-FR" dirty="0" err="1" smtClean="0"/>
              <a:t>co-infection</a:t>
            </a:r>
            <a:r>
              <a:rPr lang="fr-FR" dirty="0" smtClean="0"/>
              <a:t>, </a:t>
            </a:r>
            <a:r>
              <a:rPr lang="fr-FR" dirty="0" err="1" smtClean="0"/>
              <a:t>sur-infection</a:t>
            </a:r>
            <a:r>
              <a:rPr lang="fr-FR" dirty="0" smtClean="0"/>
              <a:t>)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Macrophage vs. pathogène virulent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4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Abondants dans la rate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Macrophage </a:t>
            </a:r>
            <a:r>
              <a:rPr lang="fr-FR" dirty="0" err="1" smtClean="0">
                <a:solidFill>
                  <a:srgbClr val="FF0000"/>
                </a:solidFill>
              </a:rPr>
              <a:t>métallophiles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: fixent le fer circulant dans le sang après mort des </a:t>
            </a:r>
            <a:r>
              <a:rPr lang="fr-FR" dirty="0" err="1" smtClean="0"/>
              <a:t>erythrocytes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Macrophages spléniques  </a:t>
            </a:r>
            <a:r>
              <a:rPr lang="fr-FR" dirty="0" smtClean="0"/>
              <a:t>: situés dans la zone marginale de la rate ils sondent le flux sanguins</a:t>
            </a:r>
          </a:p>
          <a:p>
            <a:pPr lvl="1"/>
            <a:endParaRPr lang="fr-FR" dirty="0"/>
          </a:p>
          <a:p>
            <a:r>
              <a:rPr lang="fr-FR" dirty="0" smtClean="0"/>
              <a:t>Présents dans tous les autres organes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Interstices de tous les tissus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Cellules de </a:t>
            </a:r>
            <a:r>
              <a:rPr lang="fr-FR" dirty="0" err="1" smtClean="0">
                <a:solidFill>
                  <a:srgbClr val="FF0000"/>
                </a:solidFill>
              </a:rPr>
              <a:t>Kupffer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du foie : élimination des déchets issus de la destruction des érythrocytes et destruction des bactéries circulantes (sinon maintien de l’état inflammatoire)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Microglie</a:t>
            </a:r>
            <a:r>
              <a:rPr lang="fr-FR" dirty="0" smtClean="0"/>
              <a:t> du cerveau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diversité des macrophages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4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36642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 30"/>
          <p:cNvSpPr/>
          <p:nvPr/>
        </p:nvSpPr>
        <p:spPr>
          <a:xfrm>
            <a:off x="286966" y="3440349"/>
            <a:ext cx="1913106" cy="1353766"/>
          </a:xfrm>
          <a:custGeom>
            <a:avLst/>
            <a:gdLst>
              <a:gd name="connsiteX0" fmla="*/ 335604 w 1913106"/>
              <a:gd name="connsiteY0" fmla="*/ 32425 h 1353766"/>
              <a:gd name="connsiteX1" fmla="*/ 841443 w 1913106"/>
              <a:gd name="connsiteY1" fmla="*/ 129702 h 1353766"/>
              <a:gd name="connsiteX2" fmla="*/ 1230549 w 1913106"/>
              <a:gd name="connsiteY2" fmla="*/ 71336 h 1353766"/>
              <a:gd name="connsiteX3" fmla="*/ 1600200 w 1913106"/>
              <a:gd name="connsiteY3" fmla="*/ 51881 h 1353766"/>
              <a:gd name="connsiteX4" fmla="*/ 1716932 w 1913106"/>
              <a:gd name="connsiteY4" fmla="*/ 158885 h 1353766"/>
              <a:gd name="connsiteX5" fmla="*/ 1785025 w 1913106"/>
              <a:gd name="connsiteY5" fmla="*/ 596630 h 1353766"/>
              <a:gd name="connsiteX6" fmla="*/ 1687749 w 1913106"/>
              <a:gd name="connsiteY6" fmla="*/ 1248383 h 1353766"/>
              <a:gd name="connsiteX7" fmla="*/ 432881 w 1913106"/>
              <a:gd name="connsiteY7" fmla="*/ 1199745 h 1353766"/>
              <a:gd name="connsiteX8" fmla="*/ 14591 w 1913106"/>
              <a:gd name="connsiteY8" fmla="*/ 324255 h 1353766"/>
              <a:gd name="connsiteX9" fmla="*/ 335604 w 1913106"/>
              <a:gd name="connsiteY9" fmla="*/ 32425 h 135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3106" h="1353766">
                <a:moveTo>
                  <a:pt x="335604" y="32425"/>
                </a:moveTo>
                <a:cubicBezTo>
                  <a:pt x="473413" y="0"/>
                  <a:pt x="692286" y="123217"/>
                  <a:pt x="841443" y="129702"/>
                </a:cubicBezTo>
                <a:cubicBezTo>
                  <a:pt x="990600" y="136187"/>
                  <a:pt x="1104090" y="84306"/>
                  <a:pt x="1230549" y="71336"/>
                </a:cubicBezTo>
                <a:cubicBezTo>
                  <a:pt x="1357009" y="58366"/>
                  <a:pt x="1519136" y="37290"/>
                  <a:pt x="1600200" y="51881"/>
                </a:cubicBezTo>
                <a:cubicBezTo>
                  <a:pt x="1681264" y="66473"/>
                  <a:pt x="1686128" y="68093"/>
                  <a:pt x="1716932" y="158885"/>
                </a:cubicBezTo>
                <a:cubicBezTo>
                  <a:pt x="1747736" y="249677"/>
                  <a:pt x="1789889" y="415047"/>
                  <a:pt x="1785025" y="596630"/>
                </a:cubicBezTo>
                <a:cubicBezTo>
                  <a:pt x="1780161" y="778213"/>
                  <a:pt x="1913106" y="1147864"/>
                  <a:pt x="1687749" y="1248383"/>
                </a:cubicBezTo>
                <a:cubicBezTo>
                  <a:pt x="1462392" y="1348902"/>
                  <a:pt x="711741" y="1353766"/>
                  <a:pt x="432881" y="1199745"/>
                </a:cubicBezTo>
                <a:cubicBezTo>
                  <a:pt x="154021" y="1045724"/>
                  <a:pt x="29182" y="518808"/>
                  <a:pt x="14591" y="324255"/>
                </a:cubicBezTo>
                <a:cubicBezTo>
                  <a:pt x="0" y="129702"/>
                  <a:pt x="197795" y="64851"/>
                  <a:pt x="335604" y="324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254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NK</a:t>
            </a:r>
            <a:endParaRPr lang="fr-FR" dirty="0"/>
          </a:p>
        </p:txBody>
      </p:sp>
      <p:sp>
        <p:nvSpPr>
          <p:cNvPr id="52" name="Espace réservé du contenu 51"/>
          <p:cNvSpPr>
            <a:spLocks noGrp="1"/>
          </p:cNvSpPr>
          <p:nvPr>
            <p:ph idx="1"/>
          </p:nvPr>
        </p:nvSpPr>
        <p:spPr>
          <a:xfrm>
            <a:off x="5148064" y="5157192"/>
            <a:ext cx="3816424" cy="1354155"/>
          </a:xfrm>
        </p:spPr>
        <p:txBody>
          <a:bodyPr>
            <a:normAutofit/>
          </a:bodyPr>
          <a:lstStyle/>
          <a:p>
            <a:r>
              <a:rPr lang="fr-FR" dirty="0" smtClean="0"/>
              <a:t>Destruction de la cellule manquant de CMH-I </a:t>
            </a:r>
          </a:p>
          <a:p>
            <a:r>
              <a:rPr lang="fr-FR" dirty="0" smtClean="0"/>
              <a:t>Libération de cytokines : TNF-</a:t>
            </a:r>
            <a:r>
              <a:rPr lang="el-GR" dirty="0" smtClean="0">
                <a:latin typeface="Times New Roman"/>
                <a:cs typeface="Times New Roman"/>
              </a:rPr>
              <a:t>α</a:t>
            </a:r>
            <a:r>
              <a:rPr lang="fr-FR" dirty="0" smtClean="0"/>
              <a:t>, interférons-</a:t>
            </a:r>
            <a:r>
              <a:rPr lang="el-GR" dirty="0" smtClean="0">
                <a:latin typeface="Times New Roman"/>
                <a:cs typeface="Times New Roman"/>
              </a:rPr>
              <a:t>γ</a:t>
            </a:r>
            <a:r>
              <a:rPr lang="fr-FR" dirty="0" smtClean="0"/>
              <a:t>, GM-CSF </a:t>
            </a:r>
          </a:p>
          <a:p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cellules NK</a:t>
            </a:r>
            <a:endParaRPr lang="fr-FR" dirty="0"/>
          </a:p>
        </p:txBody>
      </p:sp>
      <p:pic>
        <p:nvPicPr>
          <p:cNvPr id="53" name="Picture 16" descr="Structure des molécules des complexes majeurs d'histocompatibilité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04048" y="836712"/>
            <a:ext cx="3816424" cy="291731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grpSp>
        <p:nvGrpSpPr>
          <p:cNvPr id="57" name="Groupe 56"/>
          <p:cNvGrpSpPr/>
          <p:nvPr/>
        </p:nvGrpSpPr>
        <p:grpSpPr>
          <a:xfrm>
            <a:off x="395536" y="1268760"/>
            <a:ext cx="1656184" cy="1965393"/>
            <a:chOff x="4860032" y="1340768"/>
            <a:chExt cx="1656184" cy="1965393"/>
          </a:xfrm>
        </p:grpSpPr>
        <p:sp>
          <p:nvSpPr>
            <p:cNvPr id="8" name="Forme libre 7"/>
            <p:cNvSpPr/>
            <p:nvPr/>
          </p:nvSpPr>
          <p:spPr>
            <a:xfrm>
              <a:off x="4860032" y="1340768"/>
              <a:ext cx="1656184" cy="1965393"/>
            </a:xfrm>
            <a:custGeom>
              <a:avLst/>
              <a:gdLst>
                <a:gd name="connsiteX0" fmla="*/ 541866 w 1811866"/>
                <a:gd name="connsiteY0" fmla="*/ 12095 h 2109409"/>
                <a:gd name="connsiteX1" fmla="*/ 62895 w 1811866"/>
                <a:gd name="connsiteY1" fmla="*/ 215295 h 2109409"/>
                <a:gd name="connsiteX2" fmla="*/ 164495 w 1811866"/>
                <a:gd name="connsiteY2" fmla="*/ 1274837 h 2109409"/>
                <a:gd name="connsiteX3" fmla="*/ 585409 w 1811866"/>
                <a:gd name="connsiteY3" fmla="*/ 2044095 h 2109409"/>
                <a:gd name="connsiteX4" fmla="*/ 1673980 w 1811866"/>
                <a:gd name="connsiteY4" fmla="*/ 1666723 h 2109409"/>
                <a:gd name="connsiteX5" fmla="*/ 1412723 w 1811866"/>
                <a:gd name="connsiteY5" fmla="*/ 287866 h 2109409"/>
                <a:gd name="connsiteX6" fmla="*/ 541866 w 1811866"/>
                <a:gd name="connsiteY6" fmla="*/ 12095 h 21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1866" h="2109409">
                  <a:moveTo>
                    <a:pt x="541866" y="12095"/>
                  </a:moveTo>
                  <a:cubicBezTo>
                    <a:pt x="316895" y="0"/>
                    <a:pt x="125790" y="4838"/>
                    <a:pt x="62895" y="215295"/>
                  </a:cubicBezTo>
                  <a:cubicBezTo>
                    <a:pt x="0" y="425752"/>
                    <a:pt x="77409" y="970037"/>
                    <a:pt x="164495" y="1274837"/>
                  </a:cubicBezTo>
                  <a:cubicBezTo>
                    <a:pt x="251581" y="1579637"/>
                    <a:pt x="333828" y="1978781"/>
                    <a:pt x="585409" y="2044095"/>
                  </a:cubicBezTo>
                  <a:cubicBezTo>
                    <a:pt x="836990" y="2109409"/>
                    <a:pt x="1536094" y="1959428"/>
                    <a:pt x="1673980" y="1666723"/>
                  </a:cubicBezTo>
                  <a:cubicBezTo>
                    <a:pt x="1811866" y="1374018"/>
                    <a:pt x="1608666" y="563637"/>
                    <a:pt x="1412723" y="287866"/>
                  </a:cubicBezTo>
                  <a:cubicBezTo>
                    <a:pt x="1216780" y="12095"/>
                    <a:pt x="766837" y="24190"/>
                    <a:pt x="541866" y="1209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Forme libre 54"/>
            <p:cNvSpPr/>
            <p:nvPr/>
          </p:nvSpPr>
          <p:spPr>
            <a:xfrm>
              <a:off x="5038876" y="1536095"/>
              <a:ext cx="836991" cy="500743"/>
            </a:xfrm>
            <a:custGeom>
              <a:avLst/>
              <a:gdLst>
                <a:gd name="connsiteX0" fmla="*/ 84667 w 836991"/>
                <a:gd name="connsiteY0" fmla="*/ 60476 h 500743"/>
                <a:gd name="connsiteX1" fmla="*/ 113695 w 836991"/>
                <a:gd name="connsiteY1" fmla="*/ 437848 h 500743"/>
                <a:gd name="connsiteX2" fmla="*/ 766838 w 836991"/>
                <a:gd name="connsiteY2" fmla="*/ 437848 h 500743"/>
                <a:gd name="connsiteX3" fmla="*/ 534610 w 836991"/>
                <a:gd name="connsiteY3" fmla="*/ 74991 h 500743"/>
                <a:gd name="connsiteX4" fmla="*/ 84667 w 836991"/>
                <a:gd name="connsiteY4" fmla="*/ 60476 h 50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991" h="500743">
                  <a:moveTo>
                    <a:pt x="84667" y="60476"/>
                  </a:moveTo>
                  <a:cubicBezTo>
                    <a:pt x="14515" y="120952"/>
                    <a:pt x="0" y="374953"/>
                    <a:pt x="113695" y="437848"/>
                  </a:cubicBezTo>
                  <a:cubicBezTo>
                    <a:pt x="227390" y="500743"/>
                    <a:pt x="696686" y="498324"/>
                    <a:pt x="766838" y="437848"/>
                  </a:cubicBezTo>
                  <a:cubicBezTo>
                    <a:pt x="836991" y="377372"/>
                    <a:pt x="653143" y="137886"/>
                    <a:pt x="534610" y="74991"/>
                  </a:cubicBezTo>
                  <a:cubicBezTo>
                    <a:pt x="416077" y="12096"/>
                    <a:pt x="154820" y="0"/>
                    <a:pt x="84667" y="6047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9" name="Groupe 58"/>
          <p:cNvGrpSpPr/>
          <p:nvPr/>
        </p:nvGrpSpPr>
        <p:grpSpPr>
          <a:xfrm rot="19760393">
            <a:off x="2747714" y="3357558"/>
            <a:ext cx="1836057" cy="1538515"/>
            <a:chOff x="4860032" y="3645024"/>
            <a:chExt cx="1836057" cy="1538515"/>
          </a:xfrm>
        </p:grpSpPr>
        <p:sp>
          <p:nvSpPr>
            <p:cNvPr id="60" name="Forme libre 59"/>
            <p:cNvSpPr/>
            <p:nvPr/>
          </p:nvSpPr>
          <p:spPr>
            <a:xfrm>
              <a:off x="4860032" y="3645024"/>
              <a:ext cx="1836057" cy="1538515"/>
            </a:xfrm>
            <a:custGeom>
              <a:avLst/>
              <a:gdLst>
                <a:gd name="connsiteX0" fmla="*/ 624114 w 1836057"/>
                <a:gd name="connsiteY0" fmla="*/ 96762 h 1538515"/>
                <a:gd name="connsiteX1" fmla="*/ 159657 w 1836057"/>
                <a:gd name="connsiteY1" fmla="*/ 299962 h 1538515"/>
                <a:gd name="connsiteX2" fmla="*/ 43543 w 1836057"/>
                <a:gd name="connsiteY2" fmla="*/ 793448 h 1538515"/>
                <a:gd name="connsiteX3" fmla="*/ 420914 w 1836057"/>
                <a:gd name="connsiteY3" fmla="*/ 1301448 h 1538515"/>
                <a:gd name="connsiteX4" fmla="*/ 1393371 w 1836057"/>
                <a:gd name="connsiteY4" fmla="*/ 1432077 h 1538515"/>
                <a:gd name="connsiteX5" fmla="*/ 1785257 w 1836057"/>
                <a:gd name="connsiteY5" fmla="*/ 662819 h 1538515"/>
                <a:gd name="connsiteX6" fmla="*/ 1088571 w 1836057"/>
                <a:gd name="connsiteY6" fmla="*/ 96762 h 1538515"/>
                <a:gd name="connsiteX7" fmla="*/ 624114 w 1836057"/>
                <a:gd name="connsiteY7" fmla="*/ 96762 h 1538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6057" h="1538515">
                  <a:moveTo>
                    <a:pt x="624114" y="96762"/>
                  </a:moveTo>
                  <a:cubicBezTo>
                    <a:pt x="469295" y="130629"/>
                    <a:pt x="256419" y="183848"/>
                    <a:pt x="159657" y="299962"/>
                  </a:cubicBezTo>
                  <a:cubicBezTo>
                    <a:pt x="62895" y="416076"/>
                    <a:pt x="0" y="626534"/>
                    <a:pt x="43543" y="793448"/>
                  </a:cubicBezTo>
                  <a:cubicBezTo>
                    <a:pt x="87086" y="960362"/>
                    <a:pt x="195943" y="1195010"/>
                    <a:pt x="420914" y="1301448"/>
                  </a:cubicBezTo>
                  <a:cubicBezTo>
                    <a:pt x="645885" y="1407886"/>
                    <a:pt x="1165981" y="1538515"/>
                    <a:pt x="1393371" y="1432077"/>
                  </a:cubicBezTo>
                  <a:cubicBezTo>
                    <a:pt x="1620762" y="1325639"/>
                    <a:pt x="1836057" y="885371"/>
                    <a:pt x="1785257" y="662819"/>
                  </a:cubicBezTo>
                  <a:cubicBezTo>
                    <a:pt x="1734457" y="440267"/>
                    <a:pt x="1282095" y="193524"/>
                    <a:pt x="1088571" y="96762"/>
                  </a:cubicBezTo>
                  <a:cubicBezTo>
                    <a:pt x="895047" y="0"/>
                    <a:pt x="778933" y="62895"/>
                    <a:pt x="624114" y="9676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254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Forme libre 60"/>
            <p:cNvSpPr/>
            <p:nvPr/>
          </p:nvSpPr>
          <p:spPr>
            <a:xfrm>
              <a:off x="5065486" y="4467981"/>
              <a:ext cx="844248" cy="493485"/>
            </a:xfrm>
            <a:custGeom>
              <a:avLst/>
              <a:gdLst>
                <a:gd name="connsiteX0" fmla="*/ 43543 w 844248"/>
                <a:gd name="connsiteY0" fmla="*/ 162076 h 493485"/>
                <a:gd name="connsiteX1" fmla="*/ 232228 w 844248"/>
                <a:gd name="connsiteY1" fmla="*/ 336248 h 493485"/>
                <a:gd name="connsiteX2" fmla="*/ 653143 w 844248"/>
                <a:gd name="connsiteY2" fmla="*/ 481390 h 493485"/>
                <a:gd name="connsiteX3" fmla="*/ 754743 w 844248"/>
                <a:gd name="connsiteY3" fmla="*/ 263676 h 493485"/>
                <a:gd name="connsiteX4" fmla="*/ 116114 w 844248"/>
                <a:gd name="connsiteY4" fmla="*/ 16933 h 493485"/>
                <a:gd name="connsiteX5" fmla="*/ 43543 w 844248"/>
                <a:gd name="connsiteY5" fmla="*/ 162076 h 49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4248" h="493485">
                  <a:moveTo>
                    <a:pt x="43543" y="162076"/>
                  </a:moveTo>
                  <a:cubicBezTo>
                    <a:pt x="62895" y="215295"/>
                    <a:pt x="130628" y="283029"/>
                    <a:pt x="232228" y="336248"/>
                  </a:cubicBezTo>
                  <a:cubicBezTo>
                    <a:pt x="333828" y="389467"/>
                    <a:pt x="566057" y="493485"/>
                    <a:pt x="653143" y="481390"/>
                  </a:cubicBezTo>
                  <a:cubicBezTo>
                    <a:pt x="740229" y="469295"/>
                    <a:pt x="844248" y="341086"/>
                    <a:pt x="754743" y="263676"/>
                  </a:cubicBezTo>
                  <a:cubicBezTo>
                    <a:pt x="665238" y="186267"/>
                    <a:pt x="232228" y="33866"/>
                    <a:pt x="116114" y="16933"/>
                  </a:cubicBezTo>
                  <a:cubicBezTo>
                    <a:pt x="0" y="0"/>
                    <a:pt x="24191" y="108857"/>
                    <a:pt x="43543" y="16207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54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smtClean="0"/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2771800" y="1196752"/>
            <a:ext cx="1656184" cy="1965393"/>
            <a:chOff x="4860032" y="1340768"/>
            <a:chExt cx="1656184" cy="1965393"/>
          </a:xfrm>
        </p:grpSpPr>
        <p:sp>
          <p:nvSpPr>
            <p:cNvPr id="63" name="Forme libre 62"/>
            <p:cNvSpPr/>
            <p:nvPr/>
          </p:nvSpPr>
          <p:spPr>
            <a:xfrm>
              <a:off x="4860032" y="1340768"/>
              <a:ext cx="1656184" cy="1965393"/>
            </a:xfrm>
            <a:custGeom>
              <a:avLst/>
              <a:gdLst>
                <a:gd name="connsiteX0" fmla="*/ 541866 w 1811866"/>
                <a:gd name="connsiteY0" fmla="*/ 12095 h 2109409"/>
                <a:gd name="connsiteX1" fmla="*/ 62895 w 1811866"/>
                <a:gd name="connsiteY1" fmla="*/ 215295 h 2109409"/>
                <a:gd name="connsiteX2" fmla="*/ 164495 w 1811866"/>
                <a:gd name="connsiteY2" fmla="*/ 1274837 h 2109409"/>
                <a:gd name="connsiteX3" fmla="*/ 585409 w 1811866"/>
                <a:gd name="connsiteY3" fmla="*/ 2044095 h 2109409"/>
                <a:gd name="connsiteX4" fmla="*/ 1673980 w 1811866"/>
                <a:gd name="connsiteY4" fmla="*/ 1666723 h 2109409"/>
                <a:gd name="connsiteX5" fmla="*/ 1412723 w 1811866"/>
                <a:gd name="connsiteY5" fmla="*/ 287866 h 2109409"/>
                <a:gd name="connsiteX6" fmla="*/ 541866 w 1811866"/>
                <a:gd name="connsiteY6" fmla="*/ 12095 h 21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1866" h="2109409">
                  <a:moveTo>
                    <a:pt x="541866" y="12095"/>
                  </a:moveTo>
                  <a:cubicBezTo>
                    <a:pt x="316895" y="0"/>
                    <a:pt x="125790" y="4838"/>
                    <a:pt x="62895" y="215295"/>
                  </a:cubicBezTo>
                  <a:cubicBezTo>
                    <a:pt x="0" y="425752"/>
                    <a:pt x="77409" y="970037"/>
                    <a:pt x="164495" y="1274837"/>
                  </a:cubicBezTo>
                  <a:cubicBezTo>
                    <a:pt x="251581" y="1579637"/>
                    <a:pt x="333828" y="1978781"/>
                    <a:pt x="585409" y="2044095"/>
                  </a:cubicBezTo>
                  <a:cubicBezTo>
                    <a:pt x="836990" y="2109409"/>
                    <a:pt x="1536094" y="1959428"/>
                    <a:pt x="1673980" y="1666723"/>
                  </a:cubicBezTo>
                  <a:cubicBezTo>
                    <a:pt x="1811866" y="1374018"/>
                    <a:pt x="1608666" y="563637"/>
                    <a:pt x="1412723" y="287866"/>
                  </a:cubicBezTo>
                  <a:cubicBezTo>
                    <a:pt x="1216780" y="12095"/>
                    <a:pt x="766837" y="24190"/>
                    <a:pt x="541866" y="1209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Forme libre 63"/>
            <p:cNvSpPr/>
            <p:nvPr/>
          </p:nvSpPr>
          <p:spPr>
            <a:xfrm>
              <a:off x="5038876" y="1536095"/>
              <a:ext cx="836991" cy="500743"/>
            </a:xfrm>
            <a:custGeom>
              <a:avLst/>
              <a:gdLst>
                <a:gd name="connsiteX0" fmla="*/ 84667 w 836991"/>
                <a:gd name="connsiteY0" fmla="*/ 60476 h 500743"/>
                <a:gd name="connsiteX1" fmla="*/ 113695 w 836991"/>
                <a:gd name="connsiteY1" fmla="*/ 437848 h 500743"/>
                <a:gd name="connsiteX2" fmla="*/ 766838 w 836991"/>
                <a:gd name="connsiteY2" fmla="*/ 437848 h 500743"/>
                <a:gd name="connsiteX3" fmla="*/ 534610 w 836991"/>
                <a:gd name="connsiteY3" fmla="*/ 74991 h 500743"/>
                <a:gd name="connsiteX4" fmla="*/ 84667 w 836991"/>
                <a:gd name="connsiteY4" fmla="*/ 60476 h 50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991" h="500743">
                  <a:moveTo>
                    <a:pt x="84667" y="60476"/>
                  </a:moveTo>
                  <a:cubicBezTo>
                    <a:pt x="14515" y="120952"/>
                    <a:pt x="0" y="374953"/>
                    <a:pt x="113695" y="437848"/>
                  </a:cubicBezTo>
                  <a:cubicBezTo>
                    <a:pt x="227390" y="500743"/>
                    <a:pt x="696686" y="498324"/>
                    <a:pt x="766838" y="437848"/>
                  </a:cubicBezTo>
                  <a:cubicBezTo>
                    <a:pt x="836991" y="377372"/>
                    <a:pt x="653143" y="137886"/>
                    <a:pt x="534610" y="74991"/>
                  </a:cubicBezTo>
                  <a:cubicBezTo>
                    <a:pt x="416077" y="12096"/>
                    <a:pt x="154820" y="0"/>
                    <a:pt x="84667" y="6047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827584" y="3132306"/>
            <a:ext cx="226821" cy="323028"/>
            <a:chOff x="827584" y="3132306"/>
            <a:chExt cx="226821" cy="323028"/>
          </a:xfrm>
        </p:grpSpPr>
        <p:pic>
          <p:nvPicPr>
            <p:cNvPr id="65" name="Picture 16" descr="Structure des molécules des complexes majeurs d'histocompatibilité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0800000">
              <a:off x="827584" y="3212976"/>
              <a:ext cx="226821" cy="242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Connecteur droit 17"/>
            <p:cNvCxnSpPr>
              <a:endCxn id="65" idx="2"/>
            </p:cNvCxnSpPr>
            <p:nvPr/>
          </p:nvCxnSpPr>
          <p:spPr>
            <a:xfrm>
              <a:off x="924128" y="3132306"/>
              <a:ext cx="16866" cy="8067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1187624" y="3140968"/>
            <a:ext cx="226821" cy="323028"/>
            <a:chOff x="827584" y="3132306"/>
            <a:chExt cx="226821" cy="323028"/>
          </a:xfrm>
        </p:grpSpPr>
        <p:pic>
          <p:nvPicPr>
            <p:cNvPr id="23" name="Picture 16" descr="Structure des molécules des complexes majeurs d'histocompatibilité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0800000">
              <a:off x="827584" y="3212976"/>
              <a:ext cx="226821" cy="242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4" name="Connecteur droit 23"/>
            <p:cNvCxnSpPr>
              <a:endCxn id="23" idx="2"/>
            </p:cNvCxnSpPr>
            <p:nvPr/>
          </p:nvCxnSpPr>
          <p:spPr>
            <a:xfrm>
              <a:off x="924128" y="3132306"/>
              <a:ext cx="16866" cy="8067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/>
          <p:cNvGrpSpPr/>
          <p:nvPr/>
        </p:nvGrpSpPr>
        <p:grpSpPr>
          <a:xfrm>
            <a:off x="1547664" y="3068960"/>
            <a:ext cx="226821" cy="323028"/>
            <a:chOff x="827584" y="3132306"/>
            <a:chExt cx="226821" cy="323028"/>
          </a:xfrm>
        </p:grpSpPr>
        <p:pic>
          <p:nvPicPr>
            <p:cNvPr id="26" name="Picture 16" descr="Structure des molécules des complexes majeurs d'histocompatibilité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0800000">
              <a:off x="827584" y="3212976"/>
              <a:ext cx="226821" cy="242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7" name="Connecteur droit 26"/>
            <p:cNvCxnSpPr>
              <a:endCxn id="26" idx="2"/>
            </p:cNvCxnSpPr>
            <p:nvPr/>
          </p:nvCxnSpPr>
          <p:spPr>
            <a:xfrm>
              <a:off x="924128" y="3132306"/>
              <a:ext cx="16866" cy="8067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795653" y="3334178"/>
            <a:ext cx="996728" cy="300447"/>
            <a:chOff x="795653" y="3334178"/>
            <a:chExt cx="996728" cy="300447"/>
          </a:xfrm>
        </p:grpSpPr>
        <p:sp>
          <p:nvSpPr>
            <p:cNvPr id="28" name="Forme libre 27"/>
            <p:cNvSpPr/>
            <p:nvPr/>
          </p:nvSpPr>
          <p:spPr>
            <a:xfrm>
              <a:off x="795653" y="3363755"/>
              <a:ext cx="273262" cy="228045"/>
            </a:xfrm>
            <a:custGeom>
              <a:avLst/>
              <a:gdLst>
                <a:gd name="connsiteX0" fmla="*/ 45396 w 368029"/>
                <a:gd name="connsiteY0" fmla="*/ 12970 h 210766"/>
                <a:gd name="connsiteX1" fmla="*/ 45396 w 368029"/>
                <a:gd name="connsiteY1" fmla="*/ 149158 h 210766"/>
                <a:gd name="connsiteX2" fmla="*/ 317770 w 368029"/>
                <a:gd name="connsiteY2" fmla="*/ 188068 h 210766"/>
                <a:gd name="connsiteX3" fmla="*/ 346953 w 368029"/>
                <a:gd name="connsiteY3" fmla="*/ 12970 h 210766"/>
                <a:gd name="connsiteX4" fmla="*/ 308043 w 368029"/>
                <a:gd name="connsiteY4" fmla="*/ 110247 h 210766"/>
                <a:gd name="connsiteX5" fmla="*/ 45396 w 368029"/>
                <a:gd name="connsiteY5" fmla="*/ 100519 h 210766"/>
                <a:gd name="connsiteX6" fmla="*/ 45396 w 368029"/>
                <a:gd name="connsiteY6" fmla="*/ 12970 h 21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029" h="210766">
                  <a:moveTo>
                    <a:pt x="45396" y="12970"/>
                  </a:moveTo>
                  <a:cubicBezTo>
                    <a:pt x="45396" y="21076"/>
                    <a:pt x="0" y="119975"/>
                    <a:pt x="45396" y="149158"/>
                  </a:cubicBezTo>
                  <a:cubicBezTo>
                    <a:pt x="90792" y="178341"/>
                    <a:pt x="267511" y="210766"/>
                    <a:pt x="317770" y="188068"/>
                  </a:cubicBezTo>
                  <a:cubicBezTo>
                    <a:pt x="368029" y="165370"/>
                    <a:pt x="348574" y="25940"/>
                    <a:pt x="346953" y="12970"/>
                  </a:cubicBezTo>
                  <a:cubicBezTo>
                    <a:pt x="345332" y="0"/>
                    <a:pt x="358303" y="95656"/>
                    <a:pt x="308043" y="110247"/>
                  </a:cubicBezTo>
                  <a:cubicBezTo>
                    <a:pt x="257784" y="124839"/>
                    <a:pt x="90792" y="118353"/>
                    <a:pt x="45396" y="100519"/>
                  </a:cubicBezTo>
                  <a:cubicBezTo>
                    <a:pt x="0" y="82685"/>
                    <a:pt x="45396" y="4864"/>
                    <a:pt x="45396" y="12970"/>
                  </a:cubicBezTo>
                  <a:close/>
                </a:path>
              </a:pathLst>
            </a:custGeom>
            <a:solidFill>
              <a:srgbClr val="FFC000"/>
            </a:solidFill>
            <a:ln w="28575" cmpd="sng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orme libre 28"/>
            <p:cNvSpPr/>
            <p:nvPr/>
          </p:nvSpPr>
          <p:spPr>
            <a:xfrm>
              <a:off x="1159490" y="3406580"/>
              <a:ext cx="273262" cy="228045"/>
            </a:xfrm>
            <a:custGeom>
              <a:avLst/>
              <a:gdLst>
                <a:gd name="connsiteX0" fmla="*/ 45396 w 368029"/>
                <a:gd name="connsiteY0" fmla="*/ 12970 h 210766"/>
                <a:gd name="connsiteX1" fmla="*/ 45396 w 368029"/>
                <a:gd name="connsiteY1" fmla="*/ 149158 h 210766"/>
                <a:gd name="connsiteX2" fmla="*/ 317770 w 368029"/>
                <a:gd name="connsiteY2" fmla="*/ 188068 h 210766"/>
                <a:gd name="connsiteX3" fmla="*/ 346953 w 368029"/>
                <a:gd name="connsiteY3" fmla="*/ 12970 h 210766"/>
                <a:gd name="connsiteX4" fmla="*/ 308043 w 368029"/>
                <a:gd name="connsiteY4" fmla="*/ 110247 h 210766"/>
                <a:gd name="connsiteX5" fmla="*/ 45396 w 368029"/>
                <a:gd name="connsiteY5" fmla="*/ 100519 h 210766"/>
                <a:gd name="connsiteX6" fmla="*/ 45396 w 368029"/>
                <a:gd name="connsiteY6" fmla="*/ 12970 h 21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029" h="210766">
                  <a:moveTo>
                    <a:pt x="45396" y="12970"/>
                  </a:moveTo>
                  <a:cubicBezTo>
                    <a:pt x="45396" y="21076"/>
                    <a:pt x="0" y="119975"/>
                    <a:pt x="45396" y="149158"/>
                  </a:cubicBezTo>
                  <a:cubicBezTo>
                    <a:pt x="90792" y="178341"/>
                    <a:pt x="267511" y="210766"/>
                    <a:pt x="317770" y="188068"/>
                  </a:cubicBezTo>
                  <a:cubicBezTo>
                    <a:pt x="368029" y="165370"/>
                    <a:pt x="348574" y="25940"/>
                    <a:pt x="346953" y="12970"/>
                  </a:cubicBezTo>
                  <a:cubicBezTo>
                    <a:pt x="345332" y="0"/>
                    <a:pt x="358303" y="95656"/>
                    <a:pt x="308043" y="110247"/>
                  </a:cubicBezTo>
                  <a:cubicBezTo>
                    <a:pt x="257784" y="124839"/>
                    <a:pt x="90792" y="118353"/>
                    <a:pt x="45396" y="100519"/>
                  </a:cubicBezTo>
                  <a:cubicBezTo>
                    <a:pt x="0" y="82685"/>
                    <a:pt x="45396" y="4864"/>
                    <a:pt x="45396" y="12970"/>
                  </a:cubicBezTo>
                  <a:close/>
                </a:path>
              </a:pathLst>
            </a:custGeom>
            <a:solidFill>
              <a:srgbClr val="FFC000"/>
            </a:solidFill>
            <a:ln w="28575" cmpd="sng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orme libre 29"/>
            <p:cNvSpPr/>
            <p:nvPr/>
          </p:nvSpPr>
          <p:spPr>
            <a:xfrm>
              <a:off x="1519119" y="3334178"/>
              <a:ext cx="273262" cy="228045"/>
            </a:xfrm>
            <a:custGeom>
              <a:avLst/>
              <a:gdLst>
                <a:gd name="connsiteX0" fmla="*/ 45396 w 368029"/>
                <a:gd name="connsiteY0" fmla="*/ 12970 h 210766"/>
                <a:gd name="connsiteX1" fmla="*/ 45396 w 368029"/>
                <a:gd name="connsiteY1" fmla="*/ 149158 h 210766"/>
                <a:gd name="connsiteX2" fmla="*/ 317770 w 368029"/>
                <a:gd name="connsiteY2" fmla="*/ 188068 h 210766"/>
                <a:gd name="connsiteX3" fmla="*/ 346953 w 368029"/>
                <a:gd name="connsiteY3" fmla="*/ 12970 h 210766"/>
                <a:gd name="connsiteX4" fmla="*/ 308043 w 368029"/>
                <a:gd name="connsiteY4" fmla="*/ 110247 h 210766"/>
                <a:gd name="connsiteX5" fmla="*/ 45396 w 368029"/>
                <a:gd name="connsiteY5" fmla="*/ 100519 h 210766"/>
                <a:gd name="connsiteX6" fmla="*/ 45396 w 368029"/>
                <a:gd name="connsiteY6" fmla="*/ 12970 h 21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029" h="210766">
                  <a:moveTo>
                    <a:pt x="45396" y="12970"/>
                  </a:moveTo>
                  <a:cubicBezTo>
                    <a:pt x="45396" y="21076"/>
                    <a:pt x="0" y="119975"/>
                    <a:pt x="45396" y="149158"/>
                  </a:cubicBezTo>
                  <a:cubicBezTo>
                    <a:pt x="90792" y="178341"/>
                    <a:pt x="267511" y="210766"/>
                    <a:pt x="317770" y="188068"/>
                  </a:cubicBezTo>
                  <a:cubicBezTo>
                    <a:pt x="368029" y="165370"/>
                    <a:pt x="348574" y="25940"/>
                    <a:pt x="346953" y="12970"/>
                  </a:cubicBezTo>
                  <a:cubicBezTo>
                    <a:pt x="345332" y="0"/>
                    <a:pt x="358303" y="95656"/>
                    <a:pt x="308043" y="110247"/>
                  </a:cubicBezTo>
                  <a:cubicBezTo>
                    <a:pt x="257784" y="124839"/>
                    <a:pt x="90792" y="118353"/>
                    <a:pt x="45396" y="100519"/>
                  </a:cubicBezTo>
                  <a:cubicBezTo>
                    <a:pt x="0" y="82685"/>
                    <a:pt x="45396" y="4864"/>
                    <a:pt x="45396" y="12970"/>
                  </a:cubicBezTo>
                  <a:close/>
                </a:path>
              </a:pathLst>
            </a:custGeom>
            <a:solidFill>
              <a:srgbClr val="FFC000"/>
            </a:solidFill>
            <a:ln w="28575" cmpd="sng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6" name="Forme libre 55"/>
          <p:cNvSpPr/>
          <p:nvPr/>
        </p:nvSpPr>
        <p:spPr>
          <a:xfrm rot="10100563">
            <a:off x="724718" y="4229283"/>
            <a:ext cx="844248" cy="493485"/>
          </a:xfrm>
          <a:custGeom>
            <a:avLst/>
            <a:gdLst>
              <a:gd name="connsiteX0" fmla="*/ 43543 w 844248"/>
              <a:gd name="connsiteY0" fmla="*/ 162076 h 493485"/>
              <a:gd name="connsiteX1" fmla="*/ 232228 w 844248"/>
              <a:gd name="connsiteY1" fmla="*/ 336248 h 493485"/>
              <a:gd name="connsiteX2" fmla="*/ 653143 w 844248"/>
              <a:gd name="connsiteY2" fmla="*/ 481390 h 493485"/>
              <a:gd name="connsiteX3" fmla="*/ 754743 w 844248"/>
              <a:gd name="connsiteY3" fmla="*/ 263676 h 493485"/>
              <a:gd name="connsiteX4" fmla="*/ 116114 w 844248"/>
              <a:gd name="connsiteY4" fmla="*/ 16933 h 493485"/>
              <a:gd name="connsiteX5" fmla="*/ 43543 w 844248"/>
              <a:gd name="connsiteY5" fmla="*/ 162076 h 49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248" h="493485">
                <a:moveTo>
                  <a:pt x="43543" y="162076"/>
                </a:moveTo>
                <a:cubicBezTo>
                  <a:pt x="62895" y="215295"/>
                  <a:pt x="130628" y="283029"/>
                  <a:pt x="232228" y="336248"/>
                </a:cubicBezTo>
                <a:cubicBezTo>
                  <a:pt x="333828" y="389467"/>
                  <a:pt x="566057" y="493485"/>
                  <a:pt x="653143" y="481390"/>
                </a:cubicBezTo>
                <a:cubicBezTo>
                  <a:pt x="740229" y="469295"/>
                  <a:pt x="844248" y="341086"/>
                  <a:pt x="754743" y="263676"/>
                </a:cubicBezTo>
                <a:cubicBezTo>
                  <a:pt x="665238" y="186267"/>
                  <a:pt x="232228" y="33866"/>
                  <a:pt x="116114" y="16933"/>
                </a:cubicBezTo>
                <a:cubicBezTo>
                  <a:pt x="0" y="0"/>
                  <a:pt x="24191" y="108857"/>
                  <a:pt x="43543" y="16207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/>
          </a:p>
        </p:txBody>
      </p:sp>
      <p:grpSp>
        <p:nvGrpSpPr>
          <p:cNvPr id="32" name="Groupe 31"/>
          <p:cNvGrpSpPr/>
          <p:nvPr/>
        </p:nvGrpSpPr>
        <p:grpSpPr>
          <a:xfrm>
            <a:off x="3203848" y="3068960"/>
            <a:ext cx="226821" cy="323028"/>
            <a:chOff x="827584" y="3132306"/>
            <a:chExt cx="226821" cy="323028"/>
          </a:xfrm>
        </p:grpSpPr>
        <p:pic>
          <p:nvPicPr>
            <p:cNvPr id="33" name="Picture 16" descr="Structure des molécules des complexes majeurs d'histocompatibilité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0800000">
              <a:off x="827584" y="3212976"/>
              <a:ext cx="226821" cy="242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4" name="Connecteur droit 33"/>
            <p:cNvCxnSpPr>
              <a:endCxn id="33" idx="2"/>
            </p:cNvCxnSpPr>
            <p:nvPr/>
          </p:nvCxnSpPr>
          <p:spPr>
            <a:xfrm>
              <a:off x="924128" y="3132306"/>
              <a:ext cx="16866" cy="8067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3178635" y="3320142"/>
            <a:ext cx="996728" cy="300447"/>
            <a:chOff x="795653" y="3334178"/>
            <a:chExt cx="996728" cy="300447"/>
          </a:xfrm>
        </p:grpSpPr>
        <p:sp>
          <p:nvSpPr>
            <p:cNvPr id="37" name="Forme libre 36"/>
            <p:cNvSpPr/>
            <p:nvPr/>
          </p:nvSpPr>
          <p:spPr>
            <a:xfrm>
              <a:off x="795653" y="3363755"/>
              <a:ext cx="273262" cy="228045"/>
            </a:xfrm>
            <a:custGeom>
              <a:avLst/>
              <a:gdLst>
                <a:gd name="connsiteX0" fmla="*/ 45396 w 368029"/>
                <a:gd name="connsiteY0" fmla="*/ 12970 h 210766"/>
                <a:gd name="connsiteX1" fmla="*/ 45396 w 368029"/>
                <a:gd name="connsiteY1" fmla="*/ 149158 h 210766"/>
                <a:gd name="connsiteX2" fmla="*/ 317770 w 368029"/>
                <a:gd name="connsiteY2" fmla="*/ 188068 h 210766"/>
                <a:gd name="connsiteX3" fmla="*/ 346953 w 368029"/>
                <a:gd name="connsiteY3" fmla="*/ 12970 h 210766"/>
                <a:gd name="connsiteX4" fmla="*/ 308043 w 368029"/>
                <a:gd name="connsiteY4" fmla="*/ 110247 h 210766"/>
                <a:gd name="connsiteX5" fmla="*/ 45396 w 368029"/>
                <a:gd name="connsiteY5" fmla="*/ 100519 h 210766"/>
                <a:gd name="connsiteX6" fmla="*/ 45396 w 368029"/>
                <a:gd name="connsiteY6" fmla="*/ 12970 h 21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029" h="210766">
                  <a:moveTo>
                    <a:pt x="45396" y="12970"/>
                  </a:moveTo>
                  <a:cubicBezTo>
                    <a:pt x="45396" y="21076"/>
                    <a:pt x="0" y="119975"/>
                    <a:pt x="45396" y="149158"/>
                  </a:cubicBezTo>
                  <a:cubicBezTo>
                    <a:pt x="90792" y="178341"/>
                    <a:pt x="267511" y="210766"/>
                    <a:pt x="317770" y="188068"/>
                  </a:cubicBezTo>
                  <a:cubicBezTo>
                    <a:pt x="368029" y="165370"/>
                    <a:pt x="348574" y="25940"/>
                    <a:pt x="346953" y="12970"/>
                  </a:cubicBezTo>
                  <a:cubicBezTo>
                    <a:pt x="345332" y="0"/>
                    <a:pt x="358303" y="95656"/>
                    <a:pt x="308043" y="110247"/>
                  </a:cubicBezTo>
                  <a:cubicBezTo>
                    <a:pt x="257784" y="124839"/>
                    <a:pt x="90792" y="118353"/>
                    <a:pt x="45396" y="100519"/>
                  </a:cubicBezTo>
                  <a:cubicBezTo>
                    <a:pt x="0" y="82685"/>
                    <a:pt x="45396" y="4864"/>
                    <a:pt x="45396" y="12970"/>
                  </a:cubicBezTo>
                  <a:close/>
                </a:path>
              </a:pathLst>
            </a:custGeom>
            <a:solidFill>
              <a:srgbClr val="FFC000"/>
            </a:solidFill>
            <a:ln w="28575" cmpd="sng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1159490" y="3406580"/>
              <a:ext cx="273262" cy="228045"/>
            </a:xfrm>
            <a:custGeom>
              <a:avLst/>
              <a:gdLst>
                <a:gd name="connsiteX0" fmla="*/ 45396 w 368029"/>
                <a:gd name="connsiteY0" fmla="*/ 12970 h 210766"/>
                <a:gd name="connsiteX1" fmla="*/ 45396 w 368029"/>
                <a:gd name="connsiteY1" fmla="*/ 149158 h 210766"/>
                <a:gd name="connsiteX2" fmla="*/ 317770 w 368029"/>
                <a:gd name="connsiteY2" fmla="*/ 188068 h 210766"/>
                <a:gd name="connsiteX3" fmla="*/ 346953 w 368029"/>
                <a:gd name="connsiteY3" fmla="*/ 12970 h 210766"/>
                <a:gd name="connsiteX4" fmla="*/ 308043 w 368029"/>
                <a:gd name="connsiteY4" fmla="*/ 110247 h 210766"/>
                <a:gd name="connsiteX5" fmla="*/ 45396 w 368029"/>
                <a:gd name="connsiteY5" fmla="*/ 100519 h 210766"/>
                <a:gd name="connsiteX6" fmla="*/ 45396 w 368029"/>
                <a:gd name="connsiteY6" fmla="*/ 12970 h 21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029" h="210766">
                  <a:moveTo>
                    <a:pt x="45396" y="12970"/>
                  </a:moveTo>
                  <a:cubicBezTo>
                    <a:pt x="45396" y="21076"/>
                    <a:pt x="0" y="119975"/>
                    <a:pt x="45396" y="149158"/>
                  </a:cubicBezTo>
                  <a:cubicBezTo>
                    <a:pt x="90792" y="178341"/>
                    <a:pt x="267511" y="210766"/>
                    <a:pt x="317770" y="188068"/>
                  </a:cubicBezTo>
                  <a:cubicBezTo>
                    <a:pt x="368029" y="165370"/>
                    <a:pt x="348574" y="25940"/>
                    <a:pt x="346953" y="12970"/>
                  </a:cubicBezTo>
                  <a:cubicBezTo>
                    <a:pt x="345332" y="0"/>
                    <a:pt x="358303" y="95656"/>
                    <a:pt x="308043" y="110247"/>
                  </a:cubicBezTo>
                  <a:cubicBezTo>
                    <a:pt x="257784" y="124839"/>
                    <a:pt x="90792" y="118353"/>
                    <a:pt x="45396" y="100519"/>
                  </a:cubicBezTo>
                  <a:cubicBezTo>
                    <a:pt x="0" y="82685"/>
                    <a:pt x="45396" y="4864"/>
                    <a:pt x="45396" y="12970"/>
                  </a:cubicBezTo>
                  <a:close/>
                </a:path>
              </a:pathLst>
            </a:custGeom>
            <a:solidFill>
              <a:srgbClr val="FFC000"/>
            </a:solidFill>
            <a:ln w="28575" cmpd="sng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1519119" y="3334178"/>
              <a:ext cx="273262" cy="228045"/>
            </a:xfrm>
            <a:custGeom>
              <a:avLst/>
              <a:gdLst>
                <a:gd name="connsiteX0" fmla="*/ 45396 w 368029"/>
                <a:gd name="connsiteY0" fmla="*/ 12970 h 210766"/>
                <a:gd name="connsiteX1" fmla="*/ 45396 w 368029"/>
                <a:gd name="connsiteY1" fmla="*/ 149158 h 210766"/>
                <a:gd name="connsiteX2" fmla="*/ 317770 w 368029"/>
                <a:gd name="connsiteY2" fmla="*/ 188068 h 210766"/>
                <a:gd name="connsiteX3" fmla="*/ 346953 w 368029"/>
                <a:gd name="connsiteY3" fmla="*/ 12970 h 210766"/>
                <a:gd name="connsiteX4" fmla="*/ 308043 w 368029"/>
                <a:gd name="connsiteY4" fmla="*/ 110247 h 210766"/>
                <a:gd name="connsiteX5" fmla="*/ 45396 w 368029"/>
                <a:gd name="connsiteY5" fmla="*/ 100519 h 210766"/>
                <a:gd name="connsiteX6" fmla="*/ 45396 w 368029"/>
                <a:gd name="connsiteY6" fmla="*/ 12970 h 21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029" h="210766">
                  <a:moveTo>
                    <a:pt x="45396" y="12970"/>
                  </a:moveTo>
                  <a:cubicBezTo>
                    <a:pt x="45396" y="21076"/>
                    <a:pt x="0" y="119975"/>
                    <a:pt x="45396" y="149158"/>
                  </a:cubicBezTo>
                  <a:cubicBezTo>
                    <a:pt x="90792" y="178341"/>
                    <a:pt x="267511" y="210766"/>
                    <a:pt x="317770" y="188068"/>
                  </a:cubicBezTo>
                  <a:cubicBezTo>
                    <a:pt x="368029" y="165370"/>
                    <a:pt x="348574" y="25940"/>
                    <a:pt x="346953" y="12970"/>
                  </a:cubicBezTo>
                  <a:cubicBezTo>
                    <a:pt x="345332" y="0"/>
                    <a:pt x="358303" y="95656"/>
                    <a:pt x="308043" y="110247"/>
                  </a:cubicBezTo>
                  <a:cubicBezTo>
                    <a:pt x="257784" y="124839"/>
                    <a:pt x="90792" y="118353"/>
                    <a:pt x="45396" y="100519"/>
                  </a:cubicBezTo>
                  <a:cubicBezTo>
                    <a:pt x="0" y="82685"/>
                    <a:pt x="45396" y="4864"/>
                    <a:pt x="45396" y="12970"/>
                  </a:cubicBezTo>
                  <a:close/>
                </a:path>
              </a:pathLst>
            </a:custGeom>
            <a:solidFill>
              <a:srgbClr val="FFC000"/>
            </a:solidFill>
            <a:ln w="28575" cmpd="sng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0" name="Ellipse 39"/>
          <p:cNvSpPr/>
          <p:nvPr/>
        </p:nvSpPr>
        <p:spPr>
          <a:xfrm>
            <a:off x="3779912" y="2564904"/>
            <a:ext cx="360040" cy="360040"/>
          </a:xfrm>
          <a:prstGeom prst="ellipse">
            <a:avLst/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>
            <a:off x="3851920" y="2132856"/>
            <a:ext cx="360040" cy="360040"/>
          </a:xfrm>
          <a:prstGeom prst="ellipse">
            <a:avLst/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347864" y="2420888"/>
            <a:ext cx="360040" cy="360040"/>
          </a:xfrm>
          <a:prstGeom prst="ellipse">
            <a:avLst/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3491880" y="38610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itchFamily="34" charset="0"/>
              </a:rPr>
              <a:t>SIGNAL</a:t>
            </a:r>
          </a:p>
        </p:txBody>
      </p:sp>
      <p:sp>
        <p:nvSpPr>
          <p:cNvPr id="44" name="Flèche vers le bas 43"/>
          <p:cNvSpPr/>
          <p:nvPr/>
        </p:nvSpPr>
        <p:spPr>
          <a:xfrm flipH="1">
            <a:off x="3707904" y="3645024"/>
            <a:ext cx="288032" cy="288032"/>
          </a:xfrm>
          <a:prstGeom prst="downArrow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3491880" y="3284984"/>
            <a:ext cx="1080120" cy="1008112"/>
          </a:xfrm>
          <a:prstGeom prst="rect">
            <a:avLst/>
          </a:prstGeom>
          <a:noFill/>
          <a:ln w="3175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/>
          <p:cNvCxnSpPr/>
          <p:nvPr/>
        </p:nvCxnSpPr>
        <p:spPr>
          <a:xfrm>
            <a:off x="4211960" y="4293096"/>
            <a:ext cx="0" cy="14401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4211960" y="5733256"/>
            <a:ext cx="7920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2771800" y="400506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NK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683568" y="537321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itchFamily="34" charset="0"/>
              </a:rPr>
              <a:t>Décrochage    </a:t>
            </a:r>
          </a:p>
        </p:txBody>
      </p:sp>
      <p:sp>
        <p:nvSpPr>
          <p:cNvPr id="67" name="Flèche vers le bas 66"/>
          <p:cNvSpPr/>
          <p:nvPr/>
        </p:nvSpPr>
        <p:spPr>
          <a:xfrm flipH="1">
            <a:off x="1115616" y="5013176"/>
            <a:ext cx="288032" cy="288032"/>
          </a:xfrm>
          <a:prstGeom prst="downArrow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flipH="1">
            <a:off x="3396851" y="2505822"/>
            <a:ext cx="262336" cy="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ZoneTexte 67"/>
          <p:cNvSpPr txBox="1"/>
          <p:nvPr/>
        </p:nvSpPr>
        <p:spPr>
          <a:xfrm>
            <a:off x="2267744" y="2060848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alibri" pitchFamily="34" charset="0"/>
              </a:rPr>
              <a:t>virus</a:t>
            </a:r>
          </a:p>
        </p:txBody>
      </p:sp>
      <p:cxnSp>
        <p:nvCxnSpPr>
          <p:cNvPr id="70" name="Connecteur droit avec flèche 69"/>
          <p:cNvCxnSpPr/>
          <p:nvPr/>
        </p:nvCxnSpPr>
        <p:spPr>
          <a:xfrm>
            <a:off x="2627784" y="2204864"/>
            <a:ext cx="844990" cy="372966"/>
          </a:xfrm>
          <a:prstGeom prst="straightConnector1">
            <a:avLst/>
          </a:prstGeom>
          <a:ln w="3175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flipH="1">
            <a:off x="3829921" y="2654774"/>
            <a:ext cx="262336" cy="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flipH="1">
            <a:off x="3897781" y="2225574"/>
            <a:ext cx="262336" cy="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83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Également réduite car dépend de </a:t>
            </a:r>
            <a:r>
              <a:rPr lang="fr-FR" dirty="0" smtClean="0">
                <a:solidFill>
                  <a:srgbClr val="FF0000"/>
                </a:solidFill>
              </a:rPr>
              <a:t>l’aléa de rencontre </a:t>
            </a:r>
            <a:r>
              <a:rPr lang="fr-FR" dirty="0" smtClean="0"/>
              <a:t>entre une cellule NK et une cellule infectée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Sans </a:t>
            </a:r>
            <a:r>
              <a:rPr lang="fr-FR" dirty="0" smtClean="0">
                <a:solidFill>
                  <a:srgbClr val="FF0000"/>
                </a:solidFill>
              </a:rPr>
              <a:t>l’amplification</a:t>
            </a:r>
            <a:r>
              <a:rPr lang="fr-FR" dirty="0" smtClean="0"/>
              <a:t>, aucune action contre les virus virulents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Efficacité des cellules NK sentinelles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11760" y="2852936"/>
            <a:ext cx="4160462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411760" y="4725144"/>
            <a:ext cx="15311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</a:rPr>
              <a:t>http://www.dermpedia.org</a:t>
            </a:r>
            <a:endParaRPr lang="fr-FR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3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39810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Situées dans les tissus périphériques : sédentaires ou circulantes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Cellules de </a:t>
            </a:r>
            <a:r>
              <a:rPr lang="fr-FR" dirty="0" err="1">
                <a:solidFill>
                  <a:srgbClr val="FF0000"/>
                </a:solidFill>
              </a:rPr>
              <a:t>L</a:t>
            </a:r>
            <a:r>
              <a:rPr lang="fr-FR" dirty="0" err="1" smtClean="0">
                <a:solidFill>
                  <a:srgbClr val="FF0000"/>
                </a:solidFill>
              </a:rPr>
              <a:t>angerhans</a:t>
            </a:r>
            <a:r>
              <a:rPr lang="fr-FR" dirty="0" smtClean="0">
                <a:solidFill>
                  <a:srgbClr val="FF0000"/>
                </a:solidFill>
              </a:rPr>
              <a:t> de la peau </a:t>
            </a:r>
            <a:r>
              <a:rPr lang="fr-FR" dirty="0" smtClean="0"/>
              <a:t>: sédentaires pendant plusieurs mois</a:t>
            </a:r>
          </a:p>
          <a:p>
            <a:pPr lvl="1"/>
            <a:r>
              <a:rPr lang="fr-FR" dirty="0" err="1" smtClean="0">
                <a:solidFill>
                  <a:srgbClr val="FF0000"/>
                </a:solidFill>
              </a:rPr>
              <a:t>Cellulles</a:t>
            </a:r>
            <a:r>
              <a:rPr lang="fr-FR" dirty="0" smtClean="0">
                <a:solidFill>
                  <a:srgbClr val="FF0000"/>
                </a:solidFill>
              </a:rPr>
              <a:t> dendritiques interstitielles et dermiques </a:t>
            </a:r>
            <a:r>
              <a:rPr lang="fr-FR" dirty="0" smtClean="0"/>
              <a:t>: circulantes dans le liquide interstitiels avec une activité de sondage antigénique (« </a:t>
            </a:r>
            <a:r>
              <a:rPr lang="fr-FR" dirty="0" err="1" smtClean="0"/>
              <a:t>antigen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 »)</a:t>
            </a:r>
          </a:p>
          <a:p>
            <a:pPr lvl="1"/>
            <a:endParaRPr lang="fr-FR" dirty="0"/>
          </a:p>
          <a:p>
            <a:r>
              <a:rPr lang="fr-FR" dirty="0" smtClean="0"/>
              <a:t>Circulantes dans le sang :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Cellules dendritiques </a:t>
            </a:r>
            <a:r>
              <a:rPr lang="fr-FR" dirty="0" err="1" smtClean="0">
                <a:solidFill>
                  <a:srgbClr val="FF0000"/>
                </a:solidFill>
              </a:rPr>
              <a:t>plasmocytoïdes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cellules </a:t>
            </a:r>
            <a:r>
              <a:rPr lang="fr-FR" dirty="0" err="1" smtClean="0"/>
              <a:t>dentritiques</a:t>
            </a:r>
            <a:endParaRPr lang="fr-FR" dirty="0"/>
          </a:p>
        </p:txBody>
      </p:sp>
      <p:pic>
        <p:nvPicPr>
          <p:cNvPr id="4" name="Picture 5" descr="http://www.leukine.com/images/dendriticcell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347864" y="4725144"/>
            <a:ext cx="2651448" cy="17611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91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968552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Directs : </a:t>
            </a:r>
          </a:p>
          <a:p>
            <a:pPr lvl="1"/>
            <a:r>
              <a:rPr lang="fr-FR" dirty="0" smtClean="0"/>
              <a:t>dans le </a:t>
            </a:r>
            <a:r>
              <a:rPr lang="fr-FR" dirty="0" smtClean="0">
                <a:solidFill>
                  <a:srgbClr val="FF0000"/>
                </a:solidFill>
              </a:rPr>
              <a:t>liquide interstitiel 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ou par </a:t>
            </a:r>
            <a:r>
              <a:rPr lang="fr-FR" dirty="0" smtClean="0">
                <a:solidFill>
                  <a:srgbClr val="FF0000"/>
                </a:solidFill>
              </a:rPr>
              <a:t>l’extension de leur ramifications</a:t>
            </a:r>
            <a:r>
              <a:rPr lang="fr-FR" dirty="0" smtClean="0"/>
              <a:t> jusque dans la lumière intestinale entre les jonctions serrées des cellules épithéliales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Indirects :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fr-FR" dirty="0" smtClean="0">
                <a:solidFill>
                  <a:srgbClr val="FF0000"/>
                </a:solidFill>
              </a:rPr>
              <a:t>les cellules M des plaques de Peyer </a:t>
            </a:r>
            <a:r>
              <a:rPr lang="fr-FR" dirty="0" smtClean="0"/>
              <a:t>transportent les antigènes de la lumière intestinale vers les cellules dendritiques du tissu sous-jacent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 sondage antigénique des cellules dendritiques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148065" y="2078850"/>
            <a:ext cx="2880320" cy="204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148064" y="4077072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</a:rPr>
              <a:t>http://www.ac-nancy-metz.f</a:t>
            </a:r>
            <a:endParaRPr lang="fr-FR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18086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récepteurs TLR</a:t>
            </a:r>
            <a:endParaRPr lang="fr-FR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23528" y="980728"/>
          <a:ext cx="8496944" cy="5391463"/>
        </p:xfrm>
        <a:graphic>
          <a:graphicData uri="http://schemas.openxmlformats.org/drawingml/2006/table">
            <a:tbl>
              <a:tblPr/>
              <a:tblGrid>
                <a:gridCol w="3312368"/>
                <a:gridCol w="5184576"/>
              </a:tblGrid>
              <a:tr h="189112">
                <a:tc>
                  <a:txBody>
                    <a:bodyPr/>
                    <a:lstStyle/>
                    <a:p>
                      <a:pPr algn="l"/>
                      <a:r>
                        <a:rPr lang="fr-FR" sz="1400" b="1" u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itchFamily="34" charset="0"/>
                        </a:rPr>
                        <a:t>Types </a:t>
                      </a:r>
                      <a:r>
                        <a:rPr lang="fr-FR" sz="1400" b="1" u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itchFamily="34" charset="0"/>
                        </a:rPr>
                        <a:t>de TLR           </a:t>
                      </a: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u="none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itchFamily="34" charset="0"/>
                        </a:rPr>
                        <a:t>Agonistes microbiens</a:t>
                      </a: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46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latin typeface="Calibri" pitchFamily="34" charset="0"/>
                        </a:rPr>
                        <a:t>Récepteurs </a:t>
                      </a:r>
                      <a:r>
                        <a:rPr lang="fr-FR" sz="1400" b="1" dirty="0" smtClean="0">
                          <a:latin typeface="Calibri" pitchFamily="34" charset="0"/>
                        </a:rPr>
                        <a:t>membranaires des macrophages et des cellules dendritiques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latin typeface="Calibri" pitchFamily="34" charset="0"/>
                        </a:rPr>
                        <a:t>Ligands lipidiques ou protéiques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0946"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TLR 1 ( + TLR 2)</a:t>
                      </a: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err="1">
                          <a:latin typeface="Calibri" pitchFamily="34" charset="0"/>
                        </a:rPr>
                        <a:t>triacyl</a:t>
                      </a:r>
                      <a:r>
                        <a:rPr lang="fr-FR" sz="1400" dirty="0">
                          <a:latin typeface="Calibri" pitchFamily="34" charset="0"/>
                        </a:rPr>
                        <a:t> lipopeptides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(bactérie</a:t>
                      </a:r>
                      <a:r>
                        <a:rPr lang="fr-FR" sz="1400" dirty="0">
                          <a:latin typeface="Calibri" pitchFamily="34" charset="0"/>
                        </a:rPr>
                        <a:t>)</a:t>
                      </a: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898281"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TLR 2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lipoprotéines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(nombreux </a:t>
                      </a:r>
                      <a:r>
                        <a:rPr lang="fr-FR" sz="1400" dirty="0">
                          <a:latin typeface="Calibri" pitchFamily="34" charset="0"/>
                        </a:rPr>
                        <a:t>pathogènes)</a:t>
                      </a:r>
                    </a:p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LTA du peptidoglycane (bactérie Gram+)</a:t>
                      </a:r>
                      <a:endParaRPr lang="fr-FR" sz="1400" dirty="0">
                        <a:latin typeface="Calibri" pitchFamily="34" charset="0"/>
                      </a:endParaRPr>
                    </a:p>
                    <a:p>
                      <a:pPr algn="l"/>
                      <a:r>
                        <a:rPr lang="fr-FR" sz="1400" dirty="0" err="1">
                          <a:latin typeface="Calibri" pitchFamily="34" charset="0"/>
                        </a:rPr>
                        <a:t>lipoarabinomannane</a:t>
                      </a:r>
                      <a:r>
                        <a:rPr lang="fr-FR" sz="1400" dirty="0">
                          <a:latin typeface="Calibri" pitchFamily="34" charset="0"/>
                        </a:rPr>
                        <a:t>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(mycobactérie</a:t>
                      </a:r>
                      <a:r>
                        <a:rPr lang="fr-FR" sz="1400" dirty="0">
                          <a:latin typeface="Calibri" pitchFamily="34" charset="0"/>
                        </a:rPr>
                        <a:t>)</a:t>
                      </a: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14614"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TLR 4</a:t>
                      </a: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LPS </a:t>
                      </a:r>
                      <a:r>
                        <a:rPr lang="fr-FR" sz="1400" dirty="0">
                          <a:latin typeface="Calibri" pitchFamily="34" charset="0"/>
                        </a:rPr>
                        <a:t>( bactérie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Gram-)</a:t>
                      </a:r>
                      <a:endParaRPr lang="fr-FR" sz="1400" dirty="0">
                        <a:latin typeface="Calibri" pitchFamily="34" charset="0"/>
                      </a:endParaRPr>
                    </a:p>
                    <a:p>
                      <a:pPr algn="l"/>
                      <a:r>
                        <a:rPr lang="fr-FR" sz="1400" dirty="0">
                          <a:solidFill>
                            <a:sysClr val="windowText" lastClr="000000"/>
                          </a:solidFill>
                          <a:latin typeface="Calibri" pitchFamily="34" charset="0"/>
                        </a:rPr>
                        <a:t>protéine virale</a:t>
                      </a: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0946"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TLR 5</a:t>
                      </a: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err="1">
                          <a:latin typeface="Calibri" pitchFamily="34" charset="0"/>
                        </a:rPr>
                        <a:t>flagelline</a:t>
                      </a:r>
                      <a:r>
                        <a:rPr lang="fr-FR" sz="1400" dirty="0">
                          <a:latin typeface="Calibri" pitchFamily="34" charset="0"/>
                        </a:rPr>
                        <a:t> (bactérie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flagellée)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0946"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TLR 6 ( + TLR 2)</a:t>
                      </a: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err="1">
                          <a:latin typeface="Calibri" pitchFamily="34" charset="0"/>
                        </a:rPr>
                        <a:t>diacyl</a:t>
                      </a:r>
                      <a:r>
                        <a:rPr lang="fr-FR" sz="1400" dirty="0">
                          <a:latin typeface="Calibri" pitchFamily="34" charset="0"/>
                        </a:rPr>
                        <a:t> lipopeptide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(mycobactérie</a:t>
                      </a:r>
                      <a:r>
                        <a:rPr lang="fr-FR" sz="1400" dirty="0">
                          <a:latin typeface="Calibri" pitchFamily="34" charset="0"/>
                        </a:rPr>
                        <a:t>)</a:t>
                      </a: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0946"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 </a:t>
                      </a:r>
                      <a:r>
                        <a:rPr lang="fr-FR" sz="1400" b="1" dirty="0">
                          <a:latin typeface="Calibri" pitchFamily="34" charset="0"/>
                        </a:rPr>
                        <a:t>Récepteurs </a:t>
                      </a:r>
                      <a:r>
                        <a:rPr lang="fr-FR" sz="1400" b="1" dirty="0" err="1" smtClean="0">
                          <a:latin typeface="Calibri" pitchFamily="34" charset="0"/>
                        </a:rPr>
                        <a:t>endosomiaux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 smtClean="0">
                          <a:latin typeface="Calibri" pitchFamily="34" charset="0"/>
                        </a:rPr>
                        <a:t>Ligands </a:t>
                      </a:r>
                      <a:r>
                        <a:rPr lang="fr-FR" sz="1400" b="1" dirty="0">
                          <a:latin typeface="Calibri" pitchFamily="34" charset="0"/>
                        </a:rPr>
                        <a:t>nucléiques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89112"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 TLR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3 </a:t>
                      </a:r>
                      <a:r>
                        <a:rPr lang="fr-FR" sz="1000" i="0" dirty="0" smtClean="0">
                          <a:latin typeface="Calibri" pitchFamily="34" charset="0"/>
                        </a:rPr>
                        <a:t>(cellule infectée)</a:t>
                      </a:r>
                      <a:endParaRPr lang="fr-FR" sz="1000" i="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ARN </a:t>
                      </a:r>
                      <a:r>
                        <a:rPr lang="fr-FR" sz="1400" dirty="0">
                          <a:latin typeface="Calibri" pitchFamily="34" charset="0"/>
                        </a:rPr>
                        <a:t>double brin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(virus</a:t>
                      </a:r>
                      <a:r>
                        <a:rPr lang="fr-FR" sz="1400" dirty="0">
                          <a:latin typeface="Calibri" pitchFamily="34" charset="0"/>
                        </a:rPr>
                        <a:t>)</a:t>
                      </a: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89112"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 TLR 7 et TLR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8 </a:t>
                      </a:r>
                      <a:r>
                        <a:rPr lang="fr-FR" sz="1000" dirty="0" smtClean="0">
                          <a:latin typeface="Calibri" pitchFamily="34" charset="0"/>
                        </a:rPr>
                        <a:t>(C dendritiques </a:t>
                      </a:r>
                      <a:r>
                        <a:rPr lang="fr-FR" sz="1000" baseline="0" dirty="0" err="1" smtClean="0">
                          <a:latin typeface="Calibri" pitchFamily="34" charset="0"/>
                        </a:rPr>
                        <a:t>plasmocytoïdes</a:t>
                      </a:r>
                      <a:r>
                        <a:rPr lang="fr-FR" sz="1000" baseline="0" dirty="0" smtClean="0">
                          <a:latin typeface="Calibri" pitchFamily="34" charset="0"/>
                        </a:rPr>
                        <a:t>)</a:t>
                      </a:r>
                      <a:endParaRPr lang="fr-FR" sz="10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ARN </a:t>
                      </a:r>
                      <a:r>
                        <a:rPr lang="fr-FR" sz="1400" dirty="0">
                          <a:latin typeface="Calibri" pitchFamily="34" charset="0"/>
                        </a:rPr>
                        <a:t>simple brin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(virus)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0946"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 TLR 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9 </a:t>
                      </a:r>
                      <a:r>
                        <a:rPr lang="fr-FR" sz="1000" dirty="0" smtClean="0">
                          <a:latin typeface="Calibri" pitchFamily="34" charset="0"/>
                        </a:rPr>
                        <a:t>(C dendritiques </a:t>
                      </a:r>
                      <a:r>
                        <a:rPr lang="fr-FR" sz="1000" baseline="0" dirty="0" err="1" smtClean="0">
                          <a:latin typeface="Calibri" pitchFamily="34" charset="0"/>
                        </a:rPr>
                        <a:t>plasmocytoïdes</a:t>
                      </a:r>
                      <a:r>
                        <a:rPr lang="fr-FR" sz="1000" baseline="0" dirty="0" smtClean="0">
                          <a:latin typeface="Calibri" pitchFamily="34" charset="0"/>
                        </a:rPr>
                        <a:t>)</a:t>
                      </a:r>
                      <a:endParaRPr lang="fr-FR" sz="10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ADN motif </a:t>
                      </a:r>
                      <a:r>
                        <a:rPr lang="fr-FR" sz="1400" dirty="0" err="1" smtClean="0">
                          <a:latin typeface="Calibri" pitchFamily="34" charset="0"/>
                        </a:rPr>
                        <a:t>CpG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 (bactérie</a:t>
                      </a:r>
                      <a:r>
                        <a:rPr lang="fr-FR" sz="1400" dirty="0">
                          <a:latin typeface="Calibri" pitchFamily="34" charset="0"/>
                        </a:rPr>
                        <a:t>)</a:t>
                      </a: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0946"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 </a:t>
                      </a:r>
                      <a:r>
                        <a:rPr lang="fr-FR" sz="1400" b="1" dirty="0">
                          <a:latin typeface="Calibri" pitchFamily="34" charset="0"/>
                        </a:rPr>
                        <a:t>Récepteurs </a:t>
                      </a:r>
                      <a:r>
                        <a:rPr lang="fr-FR" sz="1400" b="1" dirty="0" smtClean="0">
                          <a:latin typeface="Calibri" pitchFamily="34" charset="0"/>
                        </a:rPr>
                        <a:t>cytoplasmiques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latin typeface="Calibri" pitchFamily="34" charset="0"/>
                        </a:rPr>
                        <a:t> </a:t>
                      </a:r>
                      <a:r>
                        <a:rPr lang="fr-FR" sz="1400" b="1" dirty="0" smtClean="0">
                          <a:latin typeface="Calibri" pitchFamily="34" charset="0"/>
                        </a:rPr>
                        <a:t>Ligands protéiques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CC"/>
                    </a:solidFill>
                  </a:tcPr>
                </a:tc>
              </a:tr>
              <a:tr h="330946"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NOD1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acide </a:t>
                      </a:r>
                      <a:r>
                        <a:rPr lang="fr-FR" sz="1400" dirty="0" err="1" smtClean="0">
                          <a:latin typeface="Calibri" pitchFamily="34" charset="0"/>
                        </a:rPr>
                        <a:t>diaminopimélique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 (bactérie)</a:t>
                      </a: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CC"/>
                    </a:solidFill>
                  </a:tcPr>
                </a:tc>
              </a:tr>
              <a:tr h="330946"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NOD2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 smtClean="0">
                          <a:latin typeface="Calibri" pitchFamily="34" charset="0"/>
                        </a:rPr>
                        <a:t>MDP (</a:t>
                      </a:r>
                      <a:r>
                        <a:rPr lang="fr-FR" sz="1400" dirty="0" err="1" smtClean="0">
                          <a:latin typeface="Calibri" pitchFamily="34" charset="0"/>
                        </a:rPr>
                        <a:t>muramyldipeptide</a:t>
                      </a:r>
                      <a:r>
                        <a:rPr lang="fr-FR" sz="1400" dirty="0" smtClean="0">
                          <a:latin typeface="Calibri" pitchFamily="34" charset="0"/>
                        </a:rPr>
                        <a:t> du peptidoglycane de toutes les bactéries)</a:t>
                      </a:r>
                      <a:endParaRPr lang="fr-FR" sz="1400" dirty="0">
                        <a:latin typeface="Calibri" pitchFamily="34" charset="0"/>
                      </a:endParaRPr>
                    </a:p>
                  </a:txBody>
                  <a:tcPr marL="41051" marR="41051" marT="20525" marB="205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5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1" name="ZoneTexte 470"/>
          <p:cNvSpPr txBox="1"/>
          <p:nvPr/>
        </p:nvSpPr>
        <p:spPr>
          <a:xfrm>
            <a:off x="3131840" y="1988840"/>
            <a:ext cx="1584176" cy="276999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 smtClean="0">
                <a:solidFill>
                  <a:schemeClr val="bg1"/>
                </a:solidFill>
                <a:latin typeface="Calibri" pitchFamily="34" charset="0"/>
              </a:rPr>
              <a:t>2. INVASION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L’</a:t>
            </a:r>
            <a:r>
              <a:rPr lang="fr-FR" dirty="0" smtClean="0">
                <a:solidFill>
                  <a:srgbClr val="FF0000"/>
                </a:solidFill>
              </a:rPr>
              <a:t>ARN double brin </a:t>
            </a:r>
            <a:r>
              <a:rPr lang="fr-FR" dirty="0" smtClean="0"/>
              <a:t>est un passage incontournable pour les virus à ARN</a:t>
            </a:r>
          </a:p>
          <a:p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smtClean="0">
                <a:solidFill>
                  <a:srgbClr val="FF0000"/>
                </a:solidFill>
              </a:rPr>
              <a:t>LPS</a:t>
            </a:r>
            <a:r>
              <a:rPr lang="fr-FR" dirty="0" smtClean="0"/>
              <a:t> est un composant indispensable des parois des bactéries gram-</a:t>
            </a:r>
          </a:p>
          <a:p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smtClean="0">
                <a:solidFill>
                  <a:srgbClr val="FF0000"/>
                </a:solidFill>
              </a:rPr>
              <a:t>LTA</a:t>
            </a:r>
            <a:r>
              <a:rPr lang="fr-FR" dirty="0" smtClean="0"/>
              <a:t> (acide </a:t>
            </a:r>
            <a:r>
              <a:rPr lang="fr-FR" dirty="0" err="1" smtClean="0"/>
              <a:t>téichoïque</a:t>
            </a:r>
            <a:r>
              <a:rPr lang="fr-FR" dirty="0" smtClean="0"/>
              <a:t>) est un composant indispensable des parois des bactéries gram+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Efficacité totale ou presque des TLR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115616" y="530120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  <a:latin typeface="Calibri" pitchFamily="34" charset="0"/>
              </a:rPr>
              <a:t> = RECONNAISSANCE DES MOTIFS MOLÉCULAIRES CONSERVÉS</a:t>
            </a:r>
          </a:p>
        </p:txBody>
      </p:sp>
    </p:spTree>
    <p:extLst>
      <p:ext uri="{BB962C8B-B14F-4D97-AF65-F5344CB8AC3E}">
        <p14:creationId xmlns:p14="http://schemas.microsoft.com/office/powerpoint/2010/main" val="235940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3148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Réponses aux membranes bactériennes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95536" y="1700808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LPS</a:t>
            </a:r>
          </a:p>
          <a:p>
            <a:endParaRPr lang="fr-FR" dirty="0" smtClean="0">
              <a:latin typeface="Calibri" pitchFamily="34" charset="0"/>
            </a:endParaRPr>
          </a:p>
          <a:p>
            <a:r>
              <a:rPr lang="fr-FR" dirty="0" smtClean="0">
                <a:latin typeface="Calibri" pitchFamily="34" charset="0"/>
              </a:rPr>
              <a:t>LTA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961023" y="1906621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475656" y="1700808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TLR4</a:t>
            </a:r>
          </a:p>
          <a:p>
            <a:endParaRPr lang="fr-FR" dirty="0" smtClean="0">
              <a:latin typeface="Calibri" pitchFamily="34" charset="0"/>
            </a:endParaRPr>
          </a:p>
          <a:p>
            <a:r>
              <a:rPr lang="fr-FR" dirty="0" smtClean="0">
                <a:latin typeface="Calibri" pitchFamily="34" charset="0"/>
              </a:rPr>
              <a:t>TLR2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971600" y="2420888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267744" y="1700808"/>
            <a:ext cx="792088" cy="43204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267744" y="2132856"/>
            <a:ext cx="792088" cy="43204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251520" y="1988840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Gram-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1520" y="2564904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Gram+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75656" y="1628800"/>
            <a:ext cx="720080" cy="1008112"/>
          </a:xfrm>
          <a:prstGeom prst="rect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187624" y="2636912"/>
            <a:ext cx="12241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Macrophages</a:t>
            </a:r>
          </a:p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Cellules dendritiques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131840" y="15567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TNF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131840" y="234888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IL-1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779912" y="1700808"/>
            <a:ext cx="720080" cy="0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419872" y="2708920"/>
            <a:ext cx="0" cy="43204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16016" y="1124744"/>
            <a:ext cx="4211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Augmentation de la perméabilité vasculaire</a:t>
            </a:r>
          </a:p>
          <a:p>
            <a:pPr marL="0" lvl="1"/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Modification de l’adhérence des cellules endothéliales sanguines</a:t>
            </a:r>
          </a:p>
          <a:p>
            <a:pPr marL="0" lvl="1"/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Activation des phagocytes</a:t>
            </a:r>
          </a:p>
          <a:p>
            <a:pPr marL="0" lvl="1"/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Activation de la </a:t>
            </a:r>
            <a:r>
              <a:rPr lang="fr-FR" sz="1200" dirty="0" err="1" smtClean="0">
                <a:solidFill>
                  <a:srgbClr val="FF00FF"/>
                </a:solidFill>
                <a:latin typeface="Calibri" pitchFamily="34" charset="0"/>
              </a:rPr>
              <a:t>cytotoxicité</a:t>
            </a:r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 des cellules NK</a:t>
            </a:r>
          </a:p>
          <a:p>
            <a:pPr marL="0" lvl="1"/>
            <a:r>
              <a:rPr lang="fr-FR" sz="1200" dirty="0" err="1" smtClean="0">
                <a:solidFill>
                  <a:srgbClr val="FF00FF"/>
                </a:solidFill>
                <a:latin typeface="Calibri" pitchFamily="34" charset="0"/>
              </a:rPr>
              <a:t>Lypolyse</a:t>
            </a:r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 des cellules adipeuses et musculaires</a:t>
            </a:r>
          </a:p>
          <a:p>
            <a:pPr marL="0" lvl="1"/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Action pyrétique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555776" y="3212976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Sécrétiond’IL-6 par les macrophages</a:t>
            </a:r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3419872" y="3861048"/>
            <a:ext cx="0" cy="1008112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3419872" y="3861048"/>
            <a:ext cx="1656184" cy="864096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932040" y="4941168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FF"/>
                </a:solidFill>
                <a:latin typeface="Calibri" pitchFamily="34" charset="0"/>
              </a:rPr>
              <a:t>Sécrétion de prostaglandines par l’hypothalamus :</a:t>
            </a:r>
          </a:p>
          <a:p>
            <a:r>
              <a:rPr lang="fr-FR" dirty="0" smtClean="0">
                <a:solidFill>
                  <a:srgbClr val="FF00FF"/>
                </a:solidFill>
                <a:latin typeface="Calibri" pitchFamily="34" charset="0"/>
              </a:rPr>
              <a:t>Fièvre</a:t>
            </a:r>
          </a:p>
          <a:p>
            <a:r>
              <a:rPr lang="fr-FR" dirty="0" err="1" smtClean="0">
                <a:solidFill>
                  <a:srgbClr val="FF00FF"/>
                </a:solidFill>
                <a:latin typeface="Calibri" pitchFamily="34" charset="0"/>
              </a:rPr>
              <a:t>Oedeme</a:t>
            </a:r>
            <a:r>
              <a:rPr lang="fr-FR" dirty="0" smtClean="0">
                <a:solidFill>
                  <a:srgbClr val="FF00FF"/>
                </a:solidFill>
                <a:latin typeface="Calibri" pitchFamily="34" charset="0"/>
              </a:rPr>
              <a:t> 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971600" y="4941168"/>
            <a:ext cx="31683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FF"/>
                </a:solidFill>
                <a:latin typeface="Calibri" pitchFamily="34" charset="0"/>
              </a:rPr>
              <a:t>Sécrétion de </a:t>
            </a:r>
            <a:r>
              <a:rPr lang="fr-FR" dirty="0" err="1" smtClean="0">
                <a:solidFill>
                  <a:srgbClr val="FF00FF"/>
                </a:solidFill>
                <a:latin typeface="Calibri" pitchFamily="34" charset="0"/>
              </a:rPr>
              <a:t>chimiokines</a:t>
            </a:r>
            <a:r>
              <a:rPr lang="fr-FR" dirty="0" smtClean="0">
                <a:solidFill>
                  <a:srgbClr val="FF00FF"/>
                </a:solidFill>
                <a:latin typeface="Calibri" pitchFamily="34" charset="0"/>
              </a:rPr>
              <a:t> par les cellules épithéliales et endothéliales</a:t>
            </a:r>
          </a:p>
          <a:p>
            <a:r>
              <a:rPr lang="fr-FR" sz="1400" i="1" dirty="0" smtClean="0">
                <a:solidFill>
                  <a:srgbClr val="FF00FF"/>
                </a:solidFill>
                <a:latin typeface="Calibri" pitchFamily="34" charset="0"/>
              </a:rPr>
              <a:t>Dont l’ IL-8 : attraction des neutrophiles</a:t>
            </a: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3419872" y="3859308"/>
            <a:ext cx="2448272" cy="1740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3635896" y="2564904"/>
            <a:ext cx="2232248" cy="1152128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5940152" y="350100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FF"/>
                </a:solidFill>
                <a:latin typeface="Calibri" pitchFamily="34" charset="0"/>
              </a:rPr>
              <a:t>Sécrétion des protéines du complément par le foie</a:t>
            </a:r>
          </a:p>
        </p:txBody>
      </p:sp>
      <p:sp>
        <p:nvSpPr>
          <p:cNvPr id="45" name="Forme libre 44"/>
          <p:cNvSpPr/>
          <p:nvPr/>
        </p:nvSpPr>
        <p:spPr>
          <a:xfrm>
            <a:off x="2843808" y="2204864"/>
            <a:ext cx="340468" cy="183204"/>
          </a:xfrm>
          <a:custGeom>
            <a:avLst/>
            <a:gdLst>
              <a:gd name="connsiteX0" fmla="*/ 340468 w 340468"/>
              <a:gd name="connsiteY0" fmla="*/ 183204 h 183204"/>
              <a:gd name="connsiteX1" fmla="*/ 272374 w 340468"/>
              <a:gd name="connsiteY1" fmla="*/ 8106 h 183204"/>
              <a:gd name="connsiteX2" fmla="*/ 0 w 340468"/>
              <a:gd name="connsiteY2" fmla="*/ 134565 h 18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468" h="183204">
                <a:moveTo>
                  <a:pt x="340468" y="183204"/>
                </a:moveTo>
                <a:cubicBezTo>
                  <a:pt x="334793" y="99708"/>
                  <a:pt x="329119" y="16212"/>
                  <a:pt x="272374" y="8106"/>
                </a:cubicBezTo>
                <a:cubicBezTo>
                  <a:pt x="215629" y="0"/>
                  <a:pt x="107814" y="67282"/>
                  <a:pt x="0" y="134565"/>
                </a:cubicBezTo>
              </a:path>
            </a:pathLst>
          </a:custGeom>
          <a:ln w="9525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1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Réponses aux virus et aux bactéries intracellulaires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95536" y="458112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Réduction du CMH-I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39552" y="1772816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ARN double brin</a:t>
            </a:r>
          </a:p>
          <a:p>
            <a:endParaRPr lang="fr-FR" dirty="0" smtClean="0">
              <a:latin typeface="Calibri" pitchFamily="34" charset="0"/>
            </a:endParaRPr>
          </a:p>
          <a:p>
            <a:r>
              <a:rPr lang="fr-FR" dirty="0" smtClean="0">
                <a:latin typeface="Calibri" pitchFamily="34" charset="0"/>
              </a:rPr>
              <a:t>ARN simple brin</a:t>
            </a:r>
          </a:p>
          <a:p>
            <a:r>
              <a:rPr lang="fr-FR" dirty="0" smtClean="0">
                <a:latin typeface="Calibri" pitchFamily="34" charset="0"/>
              </a:rPr>
              <a:t> </a:t>
            </a:r>
          </a:p>
          <a:p>
            <a:r>
              <a:rPr lang="fr-FR" dirty="0" smtClean="0">
                <a:latin typeface="Calibri" pitchFamily="34" charset="0"/>
              </a:rPr>
              <a:t>ADN motifs CPG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2483768" y="1988840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2483768" y="2492896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131840" y="1772816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TLR3</a:t>
            </a:r>
          </a:p>
          <a:p>
            <a:endParaRPr lang="fr-FR" dirty="0" smtClean="0">
              <a:latin typeface="Calibri" pitchFamily="34" charset="0"/>
            </a:endParaRPr>
          </a:p>
          <a:p>
            <a:r>
              <a:rPr lang="fr-FR" dirty="0" smtClean="0">
                <a:latin typeface="Calibri" pitchFamily="34" charset="0"/>
              </a:rPr>
              <a:t>TLR7  , TLR8</a:t>
            </a:r>
          </a:p>
          <a:p>
            <a:endParaRPr lang="fr-FR" dirty="0" smtClean="0">
              <a:latin typeface="Calibri" pitchFamily="34" charset="0"/>
            </a:endParaRPr>
          </a:p>
          <a:p>
            <a:r>
              <a:rPr lang="fr-FR" dirty="0" smtClean="0">
                <a:latin typeface="Calibri" pitchFamily="34" charset="0"/>
              </a:rPr>
              <a:t>TLR9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2483768" y="3068960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11560" y="3212976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Bactérie intracellulaire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99592" y="2564904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virus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99592" y="2060848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virus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131840" y="1700808"/>
            <a:ext cx="1296144" cy="1728192"/>
          </a:xfrm>
          <a:prstGeom prst="rect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2987824" y="2060848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Cellule infectée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059832" y="2636912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Cellule dendritique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059832" y="3140968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00B0F0"/>
                </a:solidFill>
                <a:latin typeface="Calibri" pitchFamily="34" charset="0"/>
              </a:rPr>
              <a:t>Cellule dendritique</a:t>
            </a:r>
          </a:p>
        </p:txBody>
      </p:sp>
      <p:cxnSp>
        <p:nvCxnSpPr>
          <p:cNvPr id="24" name="Connecteur droit avec flèche 23"/>
          <p:cNvCxnSpPr>
            <a:stCxn id="19" idx="3"/>
          </p:cNvCxnSpPr>
          <p:nvPr/>
        </p:nvCxnSpPr>
        <p:spPr>
          <a:xfrm>
            <a:off x="4427984" y="2564904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292080" y="23488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IFN de type I (</a:t>
            </a:r>
            <a:r>
              <a:rPr lang="el-GR" dirty="0" smtClean="0">
                <a:latin typeface="Times New Roman"/>
                <a:cs typeface="Times New Roman"/>
              </a:rPr>
              <a:t>α</a:t>
            </a:r>
            <a:r>
              <a:rPr lang="fr-FR" dirty="0" smtClean="0">
                <a:latin typeface="Calibri" pitchFamily="34" charset="0"/>
              </a:rPr>
              <a:t> et </a:t>
            </a:r>
            <a:r>
              <a:rPr lang="el-GR" dirty="0" smtClean="0">
                <a:latin typeface="Times New Roman"/>
                <a:cs typeface="Times New Roman"/>
              </a:rPr>
              <a:t>β</a:t>
            </a:r>
            <a:r>
              <a:rPr lang="fr-FR" dirty="0" smtClean="0">
                <a:latin typeface="Calibri" pitchFamily="34" charset="0"/>
              </a:rPr>
              <a:t>)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436096" y="458112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IFN de type II (</a:t>
            </a:r>
            <a:r>
              <a:rPr lang="el-GR" dirty="0" smtClean="0">
                <a:latin typeface="Calibri" pitchFamily="34" charset="0"/>
                <a:cs typeface="Times New Roman"/>
              </a:rPr>
              <a:t>γ</a:t>
            </a:r>
            <a:r>
              <a:rPr lang="fr-FR" dirty="0" smtClean="0">
                <a:latin typeface="Calibri" pitchFamily="34" charset="0"/>
                <a:cs typeface="Times New Roman"/>
              </a:rPr>
              <a:t>)</a:t>
            </a:r>
            <a:endParaRPr lang="fr-FR" dirty="0" smtClean="0">
              <a:latin typeface="Calibri" pitchFamily="34" charset="0"/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2555776" y="4797152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4499992" y="4797152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131840" y="458112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627784" y="551723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Cellule dendritique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67544" y="551723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Particule virale</a:t>
            </a:r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2123728" y="6237312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788024" y="5733256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5724128" y="55172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IL-15</a:t>
            </a: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2123728" y="5733256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2699792" y="60932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Cellule dendritique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179512" y="594928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Bactérie intracellulaire</a:t>
            </a:r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4788024" y="6309320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724128" y="60932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IL-12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48064" y="2708920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Activation des cellules NK</a:t>
            </a:r>
          </a:p>
          <a:p>
            <a:pPr marL="0" lvl="1"/>
            <a:r>
              <a:rPr lang="fr-FR" sz="1200" dirty="0" err="1" smtClean="0">
                <a:solidFill>
                  <a:srgbClr val="FF00FF"/>
                </a:solidFill>
                <a:latin typeface="Calibri" pitchFamily="34" charset="0"/>
              </a:rPr>
              <a:t>Apoptose</a:t>
            </a:r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 de la cellule infectée</a:t>
            </a:r>
          </a:p>
          <a:p>
            <a:pPr marL="0" lvl="1"/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Inhibition de la réplication virale chez les cellules voisines</a:t>
            </a:r>
            <a:endParaRPr lang="fr-FR" sz="1200" dirty="0">
              <a:solidFill>
                <a:srgbClr val="FF00FF"/>
              </a:solidFill>
              <a:latin typeface="Calibri" pitchFamily="34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588224" y="5589240"/>
            <a:ext cx="241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Recrutement des cellules NK 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588224" y="6165304"/>
            <a:ext cx="255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Orientation des réponses lymphocytaires (TH1)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6588224" y="4941168"/>
            <a:ext cx="241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FF00FF"/>
                </a:solidFill>
                <a:latin typeface="Calibri" pitchFamily="34" charset="0"/>
              </a:rPr>
              <a:t>Attraction des neutrophiles (qui serviront de CPA)</a:t>
            </a:r>
          </a:p>
        </p:txBody>
      </p:sp>
    </p:spTree>
    <p:extLst>
      <p:ext uri="{BB962C8B-B14F-4D97-AF65-F5344CB8AC3E}">
        <p14:creationId xmlns:p14="http://schemas.microsoft.com/office/powerpoint/2010/main" val="18528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Réponses aux parasites pluricellulaires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39552" y="198884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antigènes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734472" y="2188240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339752" y="19888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alibri" pitchFamily="34" charset="0"/>
              </a:rPr>
              <a:t>IgE</a:t>
            </a:r>
            <a:r>
              <a:rPr lang="fr-FR" dirty="0" smtClean="0">
                <a:latin typeface="Calibri" pitchFamily="34" charset="0"/>
              </a:rPr>
              <a:t> des mastocytes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932040" y="198884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IL-5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427984" y="2204864"/>
            <a:ext cx="648072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5436096" y="2420888"/>
            <a:ext cx="0" cy="1368152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499992" y="407707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FF"/>
                </a:solidFill>
                <a:latin typeface="Calibri" pitchFamily="34" charset="0"/>
              </a:rPr>
              <a:t>Recrutement des éosinophiles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139952" y="4725144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Calibri" pitchFamily="34" charset="0"/>
              </a:rPr>
              <a:t>eux-mêmes producteurs d’IL-5</a:t>
            </a:r>
          </a:p>
        </p:txBody>
      </p:sp>
      <p:sp>
        <p:nvSpPr>
          <p:cNvPr id="16" name="Forme libre 15"/>
          <p:cNvSpPr/>
          <p:nvPr/>
        </p:nvSpPr>
        <p:spPr>
          <a:xfrm>
            <a:off x="6516216" y="4293097"/>
            <a:ext cx="687027" cy="576064"/>
          </a:xfrm>
          <a:custGeom>
            <a:avLst/>
            <a:gdLst>
              <a:gd name="connsiteX0" fmla="*/ 379379 w 903051"/>
              <a:gd name="connsiteY0" fmla="*/ 964659 h 964659"/>
              <a:gd name="connsiteX1" fmla="*/ 865762 w 903051"/>
              <a:gd name="connsiteY1" fmla="*/ 556097 h 964659"/>
              <a:gd name="connsiteX2" fmla="*/ 603115 w 903051"/>
              <a:gd name="connsiteY2" fmla="*/ 89170 h 964659"/>
              <a:gd name="connsiteX3" fmla="*/ 0 w 903051"/>
              <a:gd name="connsiteY3" fmla="*/ 21076 h 96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3051" h="964659">
                <a:moveTo>
                  <a:pt x="379379" y="964659"/>
                </a:moveTo>
                <a:cubicBezTo>
                  <a:pt x="603926" y="833335"/>
                  <a:pt x="828473" y="702012"/>
                  <a:pt x="865762" y="556097"/>
                </a:cubicBezTo>
                <a:cubicBezTo>
                  <a:pt x="903051" y="410182"/>
                  <a:pt x="747409" y="178340"/>
                  <a:pt x="603115" y="89170"/>
                </a:cubicBezTo>
                <a:cubicBezTo>
                  <a:pt x="458821" y="0"/>
                  <a:pt x="229410" y="10538"/>
                  <a:pt x="0" y="21076"/>
                </a:cubicBezTo>
              </a:path>
            </a:pathLst>
          </a:custGeom>
          <a:ln w="12700">
            <a:solidFill>
              <a:srgbClr val="FF00FF"/>
            </a:solidFill>
            <a:prstDash val="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131840" y="2420888"/>
            <a:ext cx="0" cy="576064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2051720" y="306896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Calibri" pitchFamily="34" charset="0"/>
              </a:rPr>
              <a:t>chimiokines</a:t>
            </a:r>
            <a:r>
              <a:rPr lang="fr-FR" dirty="0" smtClean="0">
                <a:latin typeface="Calibri" pitchFamily="34" charset="0"/>
              </a:rPr>
              <a:t> attirants les éosinophiles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779912" y="3717032"/>
            <a:ext cx="720080" cy="432048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55576" y="5445224"/>
            <a:ext cx="68407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Action finale des éosinophiles :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 sécrétion de </a:t>
            </a:r>
            <a:r>
              <a:rPr lang="fr-FR" sz="1400" dirty="0" err="1" smtClean="0">
                <a:solidFill>
                  <a:srgbClr val="0000FF"/>
                </a:solidFill>
                <a:latin typeface="Calibri" pitchFamily="34" charset="0"/>
              </a:rPr>
              <a:t>leucotriènes</a:t>
            </a: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 (irritation) et de prostaglandines (</a:t>
            </a:r>
            <a:r>
              <a:rPr lang="fr-FR" sz="1400" dirty="0" err="1" smtClean="0">
                <a:solidFill>
                  <a:srgbClr val="0000FF"/>
                </a:solidFill>
                <a:latin typeface="Calibri" pitchFamily="34" charset="0"/>
              </a:rPr>
              <a:t>oedeme</a:t>
            </a: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 production de nombreuses interleukines (signal général)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 sécrétion de radicaux libre de l’oxygène (lutte directe contre le parasite)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 sécrétion de facteurs de croissance (</a:t>
            </a:r>
            <a:r>
              <a:rPr lang="fr-FR" sz="1400" dirty="0" err="1" smtClean="0">
                <a:solidFill>
                  <a:srgbClr val="0000FF"/>
                </a:solidFill>
                <a:latin typeface="Calibri" pitchFamily="34" charset="0"/>
              </a:rPr>
              <a:t>répération</a:t>
            </a: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 tissulaire)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427984" y="1628800"/>
            <a:ext cx="648072" cy="576064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148064" y="141277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itchFamily="34" charset="0"/>
              </a:rPr>
              <a:t>histamines</a:t>
            </a:r>
          </a:p>
        </p:txBody>
      </p:sp>
    </p:spTree>
    <p:extLst>
      <p:ext uri="{BB962C8B-B14F-4D97-AF65-F5344CB8AC3E}">
        <p14:creationId xmlns:p14="http://schemas.microsoft.com/office/powerpoint/2010/main" val="43022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Action sur les lignées hématopoïétiques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115616" y="1539839"/>
            <a:ext cx="2016224" cy="64633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Bactérie extracellulaire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275856" y="1863004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115616" y="2835983"/>
            <a:ext cx="2016224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Virus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34199" y="3844095"/>
            <a:ext cx="2016224" cy="64633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Parasite pluricellulaire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301153" y="4170578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275856" y="3018204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4021233" y="1517464"/>
            <a:ext cx="10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00FF"/>
                </a:solidFill>
                <a:latin typeface="Calibri" pitchFamily="34" charset="0"/>
              </a:rPr>
              <a:t>IL-1</a:t>
            </a:r>
          </a:p>
          <a:p>
            <a:pPr algn="ctr"/>
            <a:r>
              <a:rPr lang="fr-FR" b="1" dirty="0" smtClean="0">
                <a:solidFill>
                  <a:srgbClr val="0000FF"/>
                </a:solidFill>
                <a:latin typeface="Calibri" pitchFamily="34" charset="0"/>
              </a:rPr>
              <a:t>IL-6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995936" y="285996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00FF"/>
                </a:solidFill>
                <a:latin typeface="Calibri" pitchFamily="34" charset="0"/>
              </a:rPr>
              <a:t>IL-15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021233" y="3982594"/>
            <a:ext cx="106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00FF"/>
                </a:solidFill>
                <a:latin typeface="Calibri" pitchFamily="34" charset="0"/>
              </a:rPr>
              <a:t>IL-5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5054290" y="1683855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5076056" y="1971887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5089444" y="4167260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5076056" y="3030869"/>
            <a:ext cx="720080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868144" y="146550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Neutrophiles 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868144" y="178722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Macrophages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868144" y="282784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Cellules NK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868144" y="398259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alibri" pitchFamily="34" charset="0"/>
              </a:rPr>
              <a:t>Éosinophiles </a:t>
            </a:r>
          </a:p>
        </p:txBody>
      </p:sp>
      <p:sp>
        <p:nvSpPr>
          <p:cNvPr id="22" name="Espace réservé du contenu 1"/>
          <p:cNvSpPr>
            <a:spLocks noGrp="1"/>
          </p:cNvSpPr>
          <p:nvPr>
            <p:ph idx="1"/>
          </p:nvPr>
        </p:nvSpPr>
        <p:spPr>
          <a:xfrm>
            <a:off x="467544" y="5085184"/>
            <a:ext cx="8229600" cy="1772816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Chaque cytokine induit la différenciation d’une lignée hématopoïétique de la moelle osseuse en cellule immunitaire différente</a:t>
            </a:r>
          </a:p>
          <a:p>
            <a:endParaRPr lang="fr-FR" dirty="0" smtClean="0"/>
          </a:p>
          <a:p>
            <a:r>
              <a:rPr lang="fr-FR" dirty="0" smtClean="0"/>
              <a:t>Chaque cytokine attire les cellules recrutées sur le leu de l’infection = chimiotactisme</a:t>
            </a:r>
          </a:p>
          <a:p>
            <a:pPr lvl="1"/>
            <a:endParaRPr lang="fr-FR" dirty="0"/>
          </a:p>
          <a:p>
            <a:r>
              <a:rPr lang="fr-FR" dirty="0" smtClean="0"/>
              <a:t>Le nombre de cellules immunitaires dans le sang ou le tissu infecté est souvent un indicateur du type d’infection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884368" y="168385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0000FF"/>
                </a:solidFill>
                <a:latin typeface="Calibri" pitchFamily="34" charset="0"/>
              </a:rPr>
              <a:t>phagocytes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884368" y="2835983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0000FF"/>
                </a:solidFill>
                <a:latin typeface="Calibri" pitchFamily="34" charset="0"/>
              </a:rPr>
              <a:t>détection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884368" y="3992310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rgbClr val="0000FF"/>
                </a:solidFill>
                <a:latin typeface="Calibri" pitchFamily="34" charset="0"/>
              </a:rPr>
              <a:t>dégranulation</a:t>
            </a:r>
            <a:endParaRPr lang="fr-FR" sz="1200" b="1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2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77603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Margination</a:t>
            </a:r>
            <a:r>
              <a:rPr lang="fr-FR" dirty="0" smtClean="0"/>
              <a:t> et diapédèse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13" y="908720"/>
            <a:ext cx="7020272" cy="369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612" y="4796621"/>
            <a:ext cx="3082280" cy="2063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8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</a:t>
            </a:r>
            <a:r>
              <a:rPr lang="fr-FR" dirty="0" smtClean="0"/>
              <a:t>es leucocytes dans le lait</a:t>
            </a:r>
            <a:endParaRPr lang="fr-FR" dirty="0"/>
          </a:p>
        </p:txBody>
      </p:sp>
      <p:pic>
        <p:nvPicPr>
          <p:cNvPr id="4" name="Picture 6" descr="2982_001"/>
          <p:cNvPicPr>
            <a:picLocks noChangeAspect="1" noChangeArrowheads="1"/>
          </p:cNvPicPr>
          <p:nvPr/>
        </p:nvPicPr>
        <p:blipFill>
          <a:blip r:embed="rId2" cstate="screen"/>
          <a:srcRect l="4730" t="19688" r="55125" b="44891"/>
          <a:stretch>
            <a:fillRect/>
          </a:stretch>
        </p:blipFill>
        <p:spPr bwMode="auto">
          <a:xfrm>
            <a:off x="539552" y="1412776"/>
            <a:ext cx="807720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844878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solidFill>
                  <a:srgbClr val="DEF5FA">
                    <a:lumMod val="50000"/>
                  </a:srgbClr>
                </a:solidFill>
                <a:ea typeface="+mj-ea"/>
                <a:cs typeface="+mj-cs"/>
              </a:rPr>
              <a:t>Un exemple de </a:t>
            </a:r>
            <a:r>
              <a:rPr lang="fr-FR" sz="1400" dirty="0" err="1" smtClean="0">
                <a:solidFill>
                  <a:srgbClr val="DEF5FA">
                    <a:lumMod val="50000"/>
                  </a:srgbClr>
                </a:solidFill>
                <a:ea typeface="+mj-ea"/>
                <a:cs typeface="+mj-cs"/>
              </a:rPr>
              <a:t>margination</a:t>
            </a:r>
            <a:r>
              <a:rPr lang="fr-FR" sz="1400" dirty="0" smtClean="0">
                <a:solidFill>
                  <a:srgbClr val="DEF5FA">
                    <a:lumMod val="50000"/>
                  </a:srgbClr>
                </a:solidFill>
                <a:ea typeface="+mj-ea"/>
                <a:cs typeface="+mj-cs"/>
              </a:rPr>
              <a:t> et de diapédèse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963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de l’inflammation = le recrutement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822011" y="1268760"/>
            <a:ext cx="3312368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Différenciation de lignées </a:t>
            </a:r>
            <a:r>
              <a:rPr lang="fr-FR" sz="2000" dirty="0" err="1" smtClean="0">
                <a:solidFill>
                  <a:schemeClr val="bg1"/>
                </a:solidFill>
                <a:latin typeface="Calibri" pitchFamily="34" charset="0"/>
              </a:rPr>
              <a:t>hématopoétiques</a:t>
            </a:r>
            <a:endParaRPr lang="fr-FR" sz="20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811931" y="3195595"/>
            <a:ext cx="3312368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bg1"/>
                </a:solidFill>
                <a:latin typeface="Calibri" pitchFamily="34" charset="0"/>
              </a:rPr>
              <a:t>Margination</a:t>
            </a:r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 et diapédèse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842076" y="3857315"/>
            <a:ext cx="3312368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Chimiotactism</a:t>
            </a:r>
            <a:r>
              <a:rPr lang="fr-FR" sz="2000" dirty="0">
                <a:solidFill>
                  <a:schemeClr val="bg1"/>
                </a:solidFill>
                <a:latin typeface="Calibri" pitchFamily="34" charset="0"/>
              </a:rPr>
              <a:t>e</a:t>
            </a:r>
            <a:endParaRPr lang="fr-FR" sz="20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43808" y="4941168"/>
            <a:ext cx="3312368" cy="1015663"/>
          </a:xfrm>
          <a:prstGeom prst="rect">
            <a:avLst/>
          </a:prstGeom>
          <a:solidFill>
            <a:srgbClr val="FF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Recrutements de cellules immunitaires spécifiques au type d’infection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822011" y="2216086"/>
            <a:ext cx="3312368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Calibri" pitchFamily="34" charset="0"/>
              </a:rPr>
              <a:t>Accélération du flux sanguin sur la zone d’infection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2123728" y="4509120"/>
            <a:ext cx="4824536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63859" y="230841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+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179103" y="313404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+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194004" y="379576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+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180741" y="518738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66FF"/>
                </a:solidFill>
                <a:latin typeface="Calibri" pitchFamily="34" charset="0"/>
              </a:rPr>
              <a:t>=</a:t>
            </a:r>
            <a:endParaRPr lang="fr-FR" sz="2800" b="1" dirty="0" smtClean="0">
              <a:solidFill>
                <a:srgbClr val="FF66FF"/>
              </a:solidFill>
              <a:latin typeface="Calibri" pitchFamily="34" charset="0"/>
            </a:endParaRPr>
          </a:p>
        </p:txBody>
      </p:sp>
      <p:pic>
        <p:nvPicPr>
          <p:cNvPr id="16" name="Image 15" descr="bactéries helicobacter perforant un épitheliu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8224" y="4745401"/>
            <a:ext cx="2232248" cy="1565785"/>
          </a:xfrm>
          <a:prstGeom prst="rect">
            <a:avLst/>
          </a:prstGeom>
          <a:ln>
            <a:solidFill>
              <a:srgbClr val="FF66FF"/>
            </a:solidFill>
          </a:ln>
        </p:spPr>
      </p:pic>
    </p:spTree>
    <p:extLst>
      <p:ext uri="{BB962C8B-B14F-4D97-AF65-F5344CB8AC3E}">
        <p14:creationId xmlns:p14="http://schemas.microsoft.com/office/powerpoint/2010/main" val="34079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8" name="ZoneTexte 477"/>
          <p:cNvSpPr txBox="1"/>
          <p:nvPr/>
        </p:nvSpPr>
        <p:spPr>
          <a:xfrm>
            <a:off x="5580112" y="620688"/>
            <a:ext cx="1512168" cy="400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Détection </a:t>
            </a:r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intracelullaire</a:t>
            </a:r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 par les cellules infectés</a:t>
            </a:r>
          </a:p>
        </p:txBody>
      </p:sp>
      <p:sp>
        <p:nvSpPr>
          <p:cNvPr id="479" name="ZoneTexte 478"/>
          <p:cNvSpPr txBox="1"/>
          <p:nvPr/>
        </p:nvSpPr>
        <p:spPr>
          <a:xfrm>
            <a:off x="7308304" y="404664"/>
            <a:ext cx="1512168" cy="400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Détection de la réduction du CMH-I par les NK</a:t>
            </a:r>
          </a:p>
        </p:txBody>
      </p:sp>
      <p:sp>
        <p:nvSpPr>
          <p:cNvPr id="485" name="ZoneTexte 484"/>
          <p:cNvSpPr txBox="1"/>
          <p:nvPr/>
        </p:nvSpPr>
        <p:spPr>
          <a:xfrm>
            <a:off x="7380312" y="1988840"/>
            <a:ext cx="1512168" cy="5539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Double détection par les macrophages et les cellules dendritiques</a:t>
            </a:r>
          </a:p>
        </p:txBody>
      </p:sp>
      <p:sp>
        <p:nvSpPr>
          <p:cNvPr id="495" name="ZoneTexte 494"/>
          <p:cNvSpPr txBox="1"/>
          <p:nvPr/>
        </p:nvSpPr>
        <p:spPr>
          <a:xfrm>
            <a:off x="2267744" y="2132856"/>
            <a:ext cx="2160240" cy="646331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 smtClean="0">
                <a:solidFill>
                  <a:schemeClr val="bg1"/>
                </a:solidFill>
                <a:latin typeface="Calibri" pitchFamily="34" charset="0"/>
              </a:rPr>
              <a:t>3. DÉTECTION DE L’ÉLÉMENT ÉTRANGER</a:t>
            </a:r>
          </a:p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Grâce aux récepteurs TLR</a:t>
            </a:r>
          </a:p>
        </p:txBody>
      </p:sp>
      <p:sp>
        <p:nvSpPr>
          <p:cNvPr id="497" name="ZoneTexte 496"/>
          <p:cNvSpPr txBox="1"/>
          <p:nvPr/>
        </p:nvSpPr>
        <p:spPr>
          <a:xfrm>
            <a:off x="6300192" y="2780928"/>
            <a:ext cx="1691680" cy="707886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Calibri" pitchFamily="34" charset="0"/>
              </a:rPr>
              <a:t>L’activité phagocytaire est réduite à cause d’une adhésion aléatoire au pathogène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/>
      <p:bldP spid="479" grpId="0" animBg="1"/>
      <p:bldP spid="485" grpId="0" animBg="1"/>
      <p:bldP spid="495" grpId="0" animBg="1"/>
      <p:bldP spid="49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33853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49863" y="1245140"/>
            <a:ext cx="4794444" cy="230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rmAutofit/>
          </a:bodyPr>
          <a:lstStyle/>
          <a:p>
            <a:r>
              <a:rPr lang="fr-FR" dirty="0" smtClean="0"/>
              <a:t>L’antigène à la surface des cellules dendritiques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1547664" y="1700808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H="1">
            <a:off x="1619672" y="1772816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1691680" y="1772816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1259632" y="2276872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1331640" y="2348880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1403648" y="2348880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1475656" y="3140968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1547664" y="3212976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1619672" y="3212976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3059832" y="3140968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3275856" y="3284984"/>
            <a:ext cx="0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2987824" y="2996952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788024" y="3068960"/>
            <a:ext cx="0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499992" y="3068960"/>
            <a:ext cx="0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283968" y="2924944"/>
            <a:ext cx="72008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orme libre 33"/>
          <p:cNvSpPr/>
          <p:nvPr/>
        </p:nvSpPr>
        <p:spPr>
          <a:xfrm>
            <a:off x="6012160" y="2636912"/>
            <a:ext cx="1981200" cy="119063"/>
          </a:xfrm>
          <a:custGeom>
            <a:avLst/>
            <a:gdLst>
              <a:gd name="connsiteX0" fmla="*/ 0 w 1981200"/>
              <a:gd name="connsiteY0" fmla="*/ 28575 h 119063"/>
              <a:gd name="connsiteX1" fmla="*/ 1114425 w 1981200"/>
              <a:gd name="connsiteY1" fmla="*/ 114300 h 119063"/>
              <a:gd name="connsiteX2" fmla="*/ 1981200 w 1981200"/>
              <a:gd name="connsiteY2" fmla="*/ 0 h 11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19063">
                <a:moveTo>
                  <a:pt x="0" y="28575"/>
                </a:moveTo>
                <a:cubicBezTo>
                  <a:pt x="392112" y="73819"/>
                  <a:pt x="784225" y="119063"/>
                  <a:pt x="1114425" y="114300"/>
                </a:cubicBezTo>
                <a:cubicBezTo>
                  <a:pt x="1444625" y="109538"/>
                  <a:pt x="1712912" y="54769"/>
                  <a:pt x="1981200" y="0"/>
                </a:cubicBezTo>
              </a:path>
            </a:pathLst>
          </a:cu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 36"/>
          <p:cNvSpPr/>
          <p:nvPr/>
        </p:nvSpPr>
        <p:spPr>
          <a:xfrm>
            <a:off x="6400800" y="2686050"/>
            <a:ext cx="1371600" cy="69850"/>
          </a:xfrm>
          <a:custGeom>
            <a:avLst/>
            <a:gdLst>
              <a:gd name="connsiteX0" fmla="*/ 0 w 1371600"/>
              <a:gd name="connsiteY0" fmla="*/ 19050 h 69850"/>
              <a:gd name="connsiteX1" fmla="*/ 542925 w 1371600"/>
              <a:gd name="connsiteY1" fmla="*/ 66675 h 69850"/>
              <a:gd name="connsiteX2" fmla="*/ 1371600 w 1371600"/>
              <a:gd name="connsiteY2" fmla="*/ 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69850">
                <a:moveTo>
                  <a:pt x="0" y="19050"/>
                </a:moveTo>
                <a:cubicBezTo>
                  <a:pt x="157162" y="44450"/>
                  <a:pt x="314325" y="69850"/>
                  <a:pt x="542925" y="66675"/>
                </a:cubicBezTo>
                <a:cubicBezTo>
                  <a:pt x="771525" y="63500"/>
                  <a:pt x="1071562" y="31750"/>
                  <a:pt x="1371600" y="0"/>
                </a:cubicBezTo>
              </a:path>
            </a:pathLst>
          </a:cu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/>
          <p:cNvCxnSpPr/>
          <p:nvPr/>
        </p:nvCxnSpPr>
        <p:spPr>
          <a:xfrm>
            <a:off x="6660232" y="2636912"/>
            <a:ext cx="0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6876256" y="2636912"/>
            <a:ext cx="0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7092280" y="2636912"/>
            <a:ext cx="0" cy="7200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5724128" y="2924944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fr-FR" sz="1600" b="1" dirty="0" smtClean="0">
                <a:solidFill>
                  <a:srgbClr val="FF0000"/>
                </a:solidFill>
                <a:latin typeface="Calibri" pitchFamily="34" charset="0"/>
              </a:rPr>
              <a:t>6) l’antigène est exposé à la surface des cellules dendritiques (sur le CHM-II)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2771800" y="3645024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/>
            <a:r>
              <a:rPr lang="fr-FR" sz="1600" dirty="0" smtClean="0">
                <a:solidFill>
                  <a:srgbClr val="FF0000"/>
                </a:solidFill>
                <a:latin typeface="Calibri" pitchFamily="34" charset="0"/>
              </a:rPr>
              <a:t>4bis) fixation de l’antigène aux récepteurs du </a:t>
            </a:r>
            <a:r>
              <a:rPr lang="fr-FR" sz="1600" dirty="0" err="1" smtClean="0">
                <a:solidFill>
                  <a:srgbClr val="FF0000"/>
                </a:solidFill>
                <a:latin typeface="Calibri" pitchFamily="34" charset="0"/>
              </a:rPr>
              <a:t>phagolysome</a:t>
            </a:r>
            <a:endParaRPr lang="fr-FR" sz="1600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2" name="Flèche vers le bas 51"/>
          <p:cNvSpPr/>
          <p:nvPr/>
        </p:nvSpPr>
        <p:spPr>
          <a:xfrm>
            <a:off x="6948264" y="3861048"/>
            <a:ext cx="648072" cy="576064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5652120" y="443711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00FF"/>
                </a:solidFill>
                <a:latin typeface="Calibri" pitchFamily="34" charset="0"/>
              </a:rPr>
              <a:t>Maturation de la cellule dendritique</a:t>
            </a:r>
          </a:p>
        </p:txBody>
      </p:sp>
      <p:sp>
        <p:nvSpPr>
          <p:cNvPr id="54" name="Flèche vers le bas 53"/>
          <p:cNvSpPr/>
          <p:nvPr/>
        </p:nvSpPr>
        <p:spPr>
          <a:xfrm>
            <a:off x="6948264" y="5157192"/>
            <a:ext cx="648072" cy="64807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>
            <a:off x="5724128" y="5877272"/>
            <a:ext cx="3240360" cy="646331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Migration de la CPA vers les ganglions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5724128" y="6525345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F0"/>
                </a:solidFill>
                <a:latin typeface="Calibri" pitchFamily="34" charset="0"/>
              </a:rPr>
              <a:t>Cellule présentatrice d’antigène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23528" y="980728"/>
            <a:ext cx="5328592" cy="3888432"/>
          </a:xfrm>
          <a:prstGeom prst="rect">
            <a:avLst/>
          </a:prstGeom>
          <a:noFill/>
          <a:ln w="2540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1259632" y="5805264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00B050"/>
                </a:solidFill>
                <a:latin typeface="Calibri" pitchFamily="34" charset="0"/>
              </a:rPr>
              <a:t>signaux inflammatoires</a:t>
            </a:r>
          </a:p>
        </p:txBody>
      </p:sp>
      <p:cxnSp>
        <p:nvCxnSpPr>
          <p:cNvPr id="61" name="Connecteur droit avec flèche 60"/>
          <p:cNvCxnSpPr/>
          <p:nvPr/>
        </p:nvCxnSpPr>
        <p:spPr>
          <a:xfrm flipV="1">
            <a:off x="2915816" y="5013176"/>
            <a:ext cx="0" cy="64807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2987824" y="51571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  <a:latin typeface="Calibri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151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22419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rencontre CPA-lymphocytes (1)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1340768"/>
            <a:ext cx="5308832" cy="456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580112" y="436510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1 ) Arrivée des cellules dendritiques matures (CPA)</a:t>
            </a:r>
          </a:p>
        </p:txBody>
      </p:sp>
      <p:sp>
        <p:nvSpPr>
          <p:cNvPr id="7" name="Forme libre 6"/>
          <p:cNvSpPr/>
          <p:nvPr/>
        </p:nvSpPr>
        <p:spPr>
          <a:xfrm>
            <a:off x="5359549" y="4114800"/>
            <a:ext cx="676275" cy="247650"/>
          </a:xfrm>
          <a:custGeom>
            <a:avLst/>
            <a:gdLst>
              <a:gd name="connsiteX0" fmla="*/ 676275 w 676275"/>
              <a:gd name="connsiteY0" fmla="*/ 247650 h 247650"/>
              <a:gd name="connsiteX1" fmla="*/ 495300 w 676275"/>
              <a:gd name="connsiteY1" fmla="*/ 38100 h 247650"/>
              <a:gd name="connsiteX2" fmla="*/ 0 w 676275"/>
              <a:gd name="connsiteY2" fmla="*/ 190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75" h="247650">
                <a:moveTo>
                  <a:pt x="676275" y="247650"/>
                </a:moveTo>
                <a:cubicBezTo>
                  <a:pt x="642144" y="161925"/>
                  <a:pt x="608013" y="76200"/>
                  <a:pt x="495300" y="38100"/>
                </a:cubicBezTo>
                <a:cubicBezTo>
                  <a:pt x="382588" y="0"/>
                  <a:pt x="191294" y="9525"/>
                  <a:pt x="0" y="19050"/>
                </a:cubicBezTo>
              </a:path>
            </a:pathLst>
          </a:cu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987824" y="2132856"/>
            <a:ext cx="648072" cy="648072"/>
          </a:xfrm>
          <a:prstGeom prst="rect">
            <a:avLst/>
          </a:prstGeom>
          <a:noFill/>
          <a:ln w="31750" cmpd="sng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>
            <a:stCxn id="8" idx="3"/>
          </p:cNvCxnSpPr>
          <p:nvPr/>
        </p:nvCxnSpPr>
        <p:spPr>
          <a:xfrm>
            <a:off x="3635896" y="2456892"/>
            <a:ext cx="2326754" cy="558"/>
          </a:xfrm>
          <a:prstGeom prst="line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12160" y="206084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Calibri" pitchFamily="34" charset="0"/>
              </a:rPr>
              <a:t>2 ) rencontre avec les lymphocytes T (zone T) et les lymphocytes B (zone B)</a:t>
            </a:r>
          </a:p>
        </p:txBody>
      </p:sp>
    </p:spTree>
    <p:extLst>
      <p:ext uri="{BB962C8B-B14F-4D97-AF65-F5344CB8AC3E}">
        <p14:creationId xmlns:p14="http://schemas.microsoft.com/office/powerpoint/2010/main" val="12750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235535" y="0"/>
            <a:ext cx="7908465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rme libre 7"/>
          <p:cNvSpPr/>
          <p:nvPr/>
        </p:nvSpPr>
        <p:spPr>
          <a:xfrm>
            <a:off x="2723791" y="1039713"/>
            <a:ext cx="5568950" cy="2590800"/>
          </a:xfrm>
          <a:custGeom>
            <a:avLst/>
            <a:gdLst>
              <a:gd name="connsiteX0" fmla="*/ 5568950 w 5568950"/>
              <a:gd name="connsiteY0" fmla="*/ 2590800 h 2590800"/>
              <a:gd name="connsiteX1" fmla="*/ 5283200 w 5568950"/>
              <a:gd name="connsiteY1" fmla="*/ 1781175 h 2590800"/>
              <a:gd name="connsiteX2" fmla="*/ 4273550 w 5568950"/>
              <a:gd name="connsiteY2" fmla="*/ 1581150 h 2590800"/>
              <a:gd name="connsiteX3" fmla="*/ 1616075 w 5568950"/>
              <a:gd name="connsiteY3" fmla="*/ 1743075 h 2590800"/>
              <a:gd name="connsiteX4" fmla="*/ 930275 w 5568950"/>
              <a:gd name="connsiteY4" fmla="*/ 1038225 h 2590800"/>
              <a:gd name="connsiteX5" fmla="*/ 149225 w 5568950"/>
              <a:gd name="connsiteY5" fmla="*/ 523875 h 2590800"/>
              <a:gd name="connsiteX6" fmla="*/ 34925 w 5568950"/>
              <a:gd name="connsiteY6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8950" h="2590800">
                <a:moveTo>
                  <a:pt x="5568950" y="2590800"/>
                </a:moveTo>
                <a:cubicBezTo>
                  <a:pt x="5534025" y="2270125"/>
                  <a:pt x="5499100" y="1949450"/>
                  <a:pt x="5283200" y="1781175"/>
                </a:cubicBezTo>
                <a:cubicBezTo>
                  <a:pt x="5067300" y="1612900"/>
                  <a:pt x="4884737" y="1587500"/>
                  <a:pt x="4273550" y="1581150"/>
                </a:cubicBezTo>
                <a:cubicBezTo>
                  <a:pt x="3662363" y="1574800"/>
                  <a:pt x="2173287" y="1833562"/>
                  <a:pt x="1616075" y="1743075"/>
                </a:cubicBezTo>
                <a:cubicBezTo>
                  <a:pt x="1058863" y="1652588"/>
                  <a:pt x="1174750" y="1241425"/>
                  <a:pt x="930275" y="1038225"/>
                </a:cubicBezTo>
                <a:cubicBezTo>
                  <a:pt x="685800" y="835025"/>
                  <a:pt x="298450" y="696912"/>
                  <a:pt x="149225" y="523875"/>
                </a:cubicBezTo>
                <a:cubicBezTo>
                  <a:pt x="0" y="350838"/>
                  <a:pt x="17462" y="175419"/>
                  <a:pt x="34925" y="0"/>
                </a:cubicBezTo>
              </a:path>
            </a:pathLst>
          </a:custGeom>
          <a:ln w="28575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 8"/>
          <p:cNvSpPr/>
          <p:nvPr/>
        </p:nvSpPr>
        <p:spPr>
          <a:xfrm>
            <a:off x="4404953" y="2811363"/>
            <a:ext cx="30163" cy="990600"/>
          </a:xfrm>
          <a:custGeom>
            <a:avLst/>
            <a:gdLst>
              <a:gd name="connsiteX0" fmla="*/ 30163 w 30163"/>
              <a:gd name="connsiteY0" fmla="*/ 0 h 990600"/>
              <a:gd name="connsiteX1" fmla="*/ 1588 w 30163"/>
              <a:gd name="connsiteY1" fmla="*/ 314325 h 990600"/>
              <a:gd name="connsiteX2" fmla="*/ 20638 w 30163"/>
              <a:gd name="connsiteY2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63" h="990600">
                <a:moveTo>
                  <a:pt x="30163" y="0"/>
                </a:moveTo>
                <a:cubicBezTo>
                  <a:pt x="16669" y="74612"/>
                  <a:pt x="3176" y="149225"/>
                  <a:pt x="1588" y="314325"/>
                </a:cubicBezTo>
                <a:cubicBezTo>
                  <a:pt x="0" y="479425"/>
                  <a:pt x="10319" y="735012"/>
                  <a:pt x="20638" y="9906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 10"/>
          <p:cNvSpPr/>
          <p:nvPr/>
        </p:nvSpPr>
        <p:spPr>
          <a:xfrm>
            <a:off x="4690704" y="2801838"/>
            <a:ext cx="163512" cy="923925"/>
          </a:xfrm>
          <a:custGeom>
            <a:avLst/>
            <a:gdLst>
              <a:gd name="connsiteX0" fmla="*/ 39687 w 163512"/>
              <a:gd name="connsiteY0" fmla="*/ 0 h 923925"/>
              <a:gd name="connsiteX1" fmla="*/ 20637 w 163512"/>
              <a:gd name="connsiteY1" fmla="*/ 390525 h 923925"/>
              <a:gd name="connsiteX2" fmla="*/ 163512 w 163512"/>
              <a:gd name="connsiteY2" fmla="*/ 923925 h 923925"/>
              <a:gd name="connsiteX3" fmla="*/ 163512 w 163512"/>
              <a:gd name="connsiteY3" fmla="*/ 92392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512" h="923925">
                <a:moveTo>
                  <a:pt x="39687" y="0"/>
                </a:moveTo>
                <a:cubicBezTo>
                  <a:pt x="19843" y="118269"/>
                  <a:pt x="0" y="236538"/>
                  <a:pt x="20637" y="390525"/>
                </a:cubicBezTo>
                <a:cubicBezTo>
                  <a:pt x="41274" y="544512"/>
                  <a:pt x="163512" y="923925"/>
                  <a:pt x="163512" y="923925"/>
                </a:cubicBezTo>
                <a:lnTo>
                  <a:pt x="163512" y="923925"/>
                </a:ln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 11"/>
          <p:cNvSpPr/>
          <p:nvPr/>
        </p:nvSpPr>
        <p:spPr>
          <a:xfrm>
            <a:off x="7445016" y="2668488"/>
            <a:ext cx="220662" cy="1009650"/>
          </a:xfrm>
          <a:custGeom>
            <a:avLst/>
            <a:gdLst>
              <a:gd name="connsiteX0" fmla="*/ 180975 w 220662"/>
              <a:gd name="connsiteY0" fmla="*/ 0 h 1009650"/>
              <a:gd name="connsiteX1" fmla="*/ 190500 w 220662"/>
              <a:gd name="connsiteY1" fmla="*/ 266700 h 1009650"/>
              <a:gd name="connsiteX2" fmla="*/ 0 w 220662"/>
              <a:gd name="connsiteY2" fmla="*/ 100965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662" h="1009650">
                <a:moveTo>
                  <a:pt x="180975" y="0"/>
                </a:moveTo>
                <a:cubicBezTo>
                  <a:pt x="200818" y="49212"/>
                  <a:pt x="220662" y="98425"/>
                  <a:pt x="190500" y="266700"/>
                </a:cubicBezTo>
                <a:cubicBezTo>
                  <a:pt x="160338" y="434975"/>
                  <a:pt x="80169" y="722312"/>
                  <a:pt x="0" y="100965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 flipH="1">
            <a:off x="4259871" y="3240360"/>
            <a:ext cx="144016" cy="144016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9" idx="1"/>
          </p:cNvCxnSpPr>
          <p:nvPr/>
        </p:nvCxnSpPr>
        <p:spPr>
          <a:xfrm>
            <a:off x="4406541" y="3125688"/>
            <a:ext cx="213370" cy="4266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187863" y="2880320"/>
            <a:ext cx="247253" cy="14096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7644247" y="2808312"/>
            <a:ext cx="216024" cy="144016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7644247" y="2952328"/>
            <a:ext cx="72008" cy="288032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2" idx="1"/>
          </p:cNvCxnSpPr>
          <p:nvPr/>
        </p:nvCxnSpPr>
        <p:spPr>
          <a:xfrm flipH="1" flipV="1">
            <a:off x="7428223" y="2808312"/>
            <a:ext cx="207293" cy="126876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8148303" y="3024336"/>
            <a:ext cx="216024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3827823" y="1800200"/>
            <a:ext cx="216024" cy="576064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orme libre 33"/>
          <p:cNvSpPr/>
          <p:nvPr/>
        </p:nvSpPr>
        <p:spPr>
          <a:xfrm>
            <a:off x="4187466" y="792063"/>
            <a:ext cx="3495675" cy="1943100"/>
          </a:xfrm>
          <a:custGeom>
            <a:avLst/>
            <a:gdLst>
              <a:gd name="connsiteX0" fmla="*/ 0 w 3495675"/>
              <a:gd name="connsiteY0" fmla="*/ 1943100 h 1943100"/>
              <a:gd name="connsiteX1" fmla="*/ 561975 w 3495675"/>
              <a:gd name="connsiteY1" fmla="*/ 800100 h 1943100"/>
              <a:gd name="connsiteX2" fmla="*/ 2733675 w 3495675"/>
              <a:gd name="connsiteY2" fmla="*/ 333375 h 1943100"/>
              <a:gd name="connsiteX3" fmla="*/ 3495675 w 3495675"/>
              <a:gd name="connsiteY3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675" h="1943100">
                <a:moveTo>
                  <a:pt x="0" y="1943100"/>
                </a:moveTo>
                <a:cubicBezTo>
                  <a:pt x="53181" y="1505744"/>
                  <a:pt x="106363" y="1068388"/>
                  <a:pt x="561975" y="800100"/>
                </a:cubicBezTo>
                <a:cubicBezTo>
                  <a:pt x="1017588" y="531813"/>
                  <a:pt x="2244725" y="466725"/>
                  <a:pt x="2733675" y="333375"/>
                </a:cubicBezTo>
                <a:cubicBezTo>
                  <a:pt x="3222625" y="200025"/>
                  <a:pt x="3359150" y="100012"/>
                  <a:pt x="3495675" y="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orme libre 34"/>
          <p:cNvSpPr/>
          <p:nvPr/>
        </p:nvSpPr>
        <p:spPr>
          <a:xfrm>
            <a:off x="6718859" y="1182191"/>
            <a:ext cx="781050" cy="546001"/>
          </a:xfrm>
          <a:custGeom>
            <a:avLst/>
            <a:gdLst>
              <a:gd name="connsiteX0" fmla="*/ 0 w 781050"/>
              <a:gd name="connsiteY0" fmla="*/ 0 h 914400"/>
              <a:gd name="connsiteX1" fmla="*/ 457200 w 781050"/>
              <a:gd name="connsiteY1" fmla="*/ 180975 h 914400"/>
              <a:gd name="connsiteX2" fmla="*/ 781050 w 781050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1050" h="914400">
                <a:moveTo>
                  <a:pt x="0" y="0"/>
                </a:moveTo>
                <a:cubicBezTo>
                  <a:pt x="163512" y="14287"/>
                  <a:pt x="327025" y="28575"/>
                  <a:pt x="457200" y="180975"/>
                </a:cubicBezTo>
                <a:cubicBezTo>
                  <a:pt x="587375" y="333375"/>
                  <a:pt x="684212" y="623887"/>
                  <a:pt x="781050" y="91440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orme libre 35"/>
          <p:cNvSpPr/>
          <p:nvPr/>
        </p:nvSpPr>
        <p:spPr>
          <a:xfrm>
            <a:off x="5968641" y="1306413"/>
            <a:ext cx="762000" cy="733425"/>
          </a:xfrm>
          <a:custGeom>
            <a:avLst/>
            <a:gdLst>
              <a:gd name="connsiteX0" fmla="*/ 0 w 762000"/>
              <a:gd name="connsiteY0" fmla="*/ 0 h 733425"/>
              <a:gd name="connsiteX1" fmla="*/ 628650 w 762000"/>
              <a:gd name="connsiteY1" fmla="*/ 400050 h 733425"/>
              <a:gd name="connsiteX2" fmla="*/ 762000 w 762000"/>
              <a:gd name="connsiteY2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33425">
                <a:moveTo>
                  <a:pt x="0" y="0"/>
                </a:moveTo>
                <a:cubicBezTo>
                  <a:pt x="250825" y="138906"/>
                  <a:pt x="501650" y="277813"/>
                  <a:pt x="628650" y="400050"/>
                </a:cubicBezTo>
                <a:cubicBezTo>
                  <a:pt x="755650" y="522287"/>
                  <a:pt x="762000" y="733425"/>
                  <a:pt x="762000" y="733425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libre 41"/>
          <p:cNvSpPr/>
          <p:nvPr/>
        </p:nvSpPr>
        <p:spPr>
          <a:xfrm>
            <a:off x="5341529" y="1376883"/>
            <a:ext cx="762000" cy="733425"/>
          </a:xfrm>
          <a:custGeom>
            <a:avLst/>
            <a:gdLst>
              <a:gd name="connsiteX0" fmla="*/ 0 w 762000"/>
              <a:gd name="connsiteY0" fmla="*/ 0 h 733425"/>
              <a:gd name="connsiteX1" fmla="*/ 628650 w 762000"/>
              <a:gd name="connsiteY1" fmla="*/ 400050 h 733425"/>
              <a:gd name="connsiteX2" fmla="*/ 762000 w 762000"/>
              <a:gd name="connsiteY2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33425">
                <a:moveTo>
                  <a:pt x="0" y="0"/>
                </a:moveTo>
                <a:cubicBezTo>
                  <a:pt x="250825" y="138906"/>
                  <a:pt x="501650" y="277813"/>
                  <a:pt x="628650" y="400050"/>
                </a:cubicBezTo>
                <a:cubicBezTo>
                  <a:pt x="755650" y="522287"/>
                  <a:pt x="762000" y="733425"/>
                  <a:pt x="762000" y="733425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42"/>
          <p:cNvSpPr/>
          <p:nvPr/>
        </p:nvSpPr>
        <p:spPr>
          <a:xfrm>
            <a:off x="4763927" y="1584176"/>
            <a:ext cx="762000" cy="733425"/>
          </a:xfrm>
          <a:custGeom>
            <a:avLst/>
            <a:gdLst>
              <a:gd name="connsiteX0" fmla="*/ 0 w 762000"/>
              <a:gd name="connsiteY0" fmla="*/ 0 h 733425"/>
              <a:gd name="connsiteX1" fmla="*/ 628650 w 762000"/>
              <a:gd name="connsiteY1" fmla="*/ 400050 h 733425"/>
              <a:gd name="connsiteX2" fmla="*/ 762000 w 762000"/>
              <a:gd name="connsiteY2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33425">
                <a:moveTo>
                  <a:pt x="0" y="0"/>
                </a:moveTo>
                <a:cubicBezTo>
                  <a:pt x="250825" y="138906"/>
                  <a:pt x="501650" y="277813"/>
                  <a:pt x="628650" y="400050"/>
                </a:cubicBezTo>
                <a:cubicBezTo>
                  <a:pt x="755650" y="522287"/>
                  <a:pt x="762000" y="733425"/>
                  <a:pt x="762000" y="733425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44"/>
          <p:cNvCxnSpPr/>
          <p:nvPr/>
        </p:nvCxnSpPr>
        <p:spPr>
          <a:xfrm flipH="1" flipV="1">
            <a:off x="3683807" y="1800200"/>
            <a:ext cx="72008" cy="36004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orme libre 56"/>
          <p:cNvSpPr/>
          <p:nvPr/>
        </p:nvSpPr>
        <p:spPr>
          <a:xfrm>
            <a:off x="2815866" y="1173063"/>
            <a:ext cx="177800" cy="333375"/>
          </a:xfrm>
          <a:custGeom>
            <a:avLst/>
            <a:gdLst>
              <a:gd name="connsiteX0" fmla="*/ 0 w 177800"/>
              <a:gd name="connsiteY0" fmla="*/ 333375 h 333375"/>
              <a:gd name="connsiteX1" fmla="*/ 152400 w 177800"/>
              <a:gd name="connsiteY1" fmla="*/ 228600 h 333375"/>
              <a:gd name="connsiteX2" fmla="*/ 152400 w 177800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" h="333375">
                <a:moveTo>
                  <a:pt x="0" y="333375"/>
                </a:moveTo>
                <a:cubicBezTo>
                  <a:pt x="63500" y="308769"/>
                  <a:pt x="127000" y="284163"/>
                  <a:pt x="152400" y="228600"/>
                </a:cubicBezTo>
                <a:cubicBezTo>
                  <a:pt x="177800" y="173038"/>
                  <a:pt x="165100" y="86519"/>
                  <a:pt x="152400" y="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orme libre 60"/>
          <p:cNvSpPr/>
          <p:nvPr/>
        </p:nvSpPr>
        <p:spPr>
          <a:xfrm>
            <a:off x="2511066" y="1125438"/>
            <a:ext cx="247650" cy="247650"/>
          </a:xfrm>
          <a:custGeom>
            <a:avLst/>
            <a:gdLst>
              <a:gd name="connsiteX0" fmla="*/ 247650 w 247650"/>
              <a:gd name="connsiteY0" fmla="*/ 247650 h 247650"/>
              <a:gd name="connsiteX1" fmla="*/ 95250 w 247650"/>
              <a:gd name="connsiteY1" fmla="*/ 161925 h 247650"/>
              <a:gd name="connsiteX2" fmla="*/ 0 w 247650"/>
              <a:gd name="connsiteY2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" h="247650">
                <a:moveTo>
                  <a:pt x="247650" y="247650"/>
                </a:moveTo>
                <a:cubicBezTo>
                  <a:pt x="192087" y="225425"/>
                  <a:pt x="136525" y="203200"/>
                  <a:pt x="95250" y="161925"/>
                </a:cubicBezTo>
                <a:cubicBezTo>
                  <a:pt x="53975" y="120650"/>
                  <a:pt x="26987" y="60325"/>
                  <a:pt x="0" y="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orme libre 62"/>
          <p:cNvSpPr/>
          <p:nvPr/>
        </p:nvSpPr>
        <p:spPr>
          <a:xfrm>
            <a:off x="5267983" y="1944216"/>
            <a:ext cx="88900" cy="390525"/>
          </a:xfrm>
          <a:custGeom>
            <a:avLst/>
            <a:gdLst>
              <a:gd name="connsiteX0" fmla="*/ 88900 w 88900"/>
              <a:gd name="connsiteY0" fmla="*/ 0 h 390525"/>
              <a:gd name="connsiteX1" fmla="*/ 12700 w 88900"/>
              <a:gd name="connsiteY1" fmla="*/ 180975 h 390525"/>
              <a:gd name="connsiteX2" fmla="*/ 12700 w 88900"/>
              <a:gd name="connsiteY2" fmla="*/ 390525 h 390525"/>
              <a:gd name="connsiteX3" fmla="*/ 12700 w 88900"/>
              <a:gd name="connsiteY3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00" h="390525">
                <a:moveTo>
                  <a:pt x="88900" y="0"/>
                </a:moveTo>
                <a:cubicBezTo>
                  <a:pt x="57150" y="57944"/>
                  <a:pt x="25400" y="115888"/>
                  <a:pt x="12700" y="180975"/>
                </a:cubicBezTo>
                <a:cubicBezTo>
                  <a:pt x="0" y="246062"/>
                  <a:pt x="12700" y="390525"/>
                  <a:pt x="12700" y="390525"/>
                </a:cubicBezTo>
                <a:lnTo>
                  <a:pt x="12700" y="390525"/>
                </a:ln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orme libre 69"/>
          <p:cNvSpPr/>
          <p:nvPr/>
        </p:nvSpPr>
        <p:spPr>
          <a:xfrm>
            <a:off x="5473341" y="2006500"/>
            <a:ext cx="315913" cy="261938"/>
          </a:xfrm>
          <a:custGeom>
            <a:avLst/>
            <a:gdLst>
              <a:gd name="connsiteX0" fmla="*/ 0 w 315913"/>
              <a:gd name="connsiteY0" fmla="*/ 61913 h 261938"/>
              <a:gd name="connsiteX1" fmla="*/ 266700 w 315913"/>
              <a:gd name="connsiteY1" fmla="*/ 33338 h 261938"/>
              <a:gd name="connsiteX2" fmla="*/ 295275 w 315913"/>
              <a:gd name="connsiteY2" fmla="*/ 261938 h 26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913" h="261938">
                <a:moveTo>
                  <a:pt x="0" y="61913"/>
                </a:moveTo>
                <a:cubicBezTo>
                  <a:pt x="108743" y="30956"/>
                  <a:pt x="217487" y="0"/>
                  <a:pt x="266700" y="33338"/>
                </a:cubicBezTo>
                <a:cubicBezTo>
                  <a:pt x="315913" y="66676"/>
                  <a:pt x="305594" y="164307"/>
                  <a:pt x="295275" y="261938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orme libre 70"/>
          <p:cNvSpPr/>
          <p:nvPr/>
        </p:nvSpPr>
        <p:spPr>
          <a:xfrm>
            <a:off x="5867041" y="1744563"/>
            <a:ext cx="111125" cy="390525"/>
          </a:xfrm>
          <a:custGeom>
            <a:avLst/>
            <a:gdLst>
              <a:gd name="connsiteX0" fmla="*/ 73025 w 111125"/>
              <a:gd name="connsiteY0" fmla="*/ 0 h 390525"/>
              <a:gd name="connsiteX1" fmla="*/ 6350 w 111125"/>
              <a:gd name="connsiteY1" fmla="*/ 257175 h 390525"/>
              <a:gd name="connsiteX2" fmla="*/ 111125 w 11112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125" h="390525">
                <a:moveTo>
                  <a:pt x="73025" y="0"/>
                </a:moveTo>
                <a:cubicBezTo>
                  <a:pt x="36512" y="96044"/>
                  <a:pt x="0" y="192088"/>
                  <a:pt x="6350" y="257175"/>
                </a:cubicBezTo>
                <a:cubicBezTo>
                  <a:pt x="12700" y="322262"/>
                  <a:pt x="61912" y="356393"/>
                  <a:pt x="111125" y="390525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orme libre 73"/>
          <p:cNvSpPr/>
          <p:nvPr/>
        </p:nvSpPr>
        <p:spPr>
          <a:xfrm>
            <a:off x="6044841" y="1800126"/>
            <a:ext cx="323850" cy="315912"/>
          </a:xfrm>
          <a:custGeom>
            <a:avLst/>
            <a:gdLst>
              <a:gd name="connsiteX0" fmla="*/ 0 w 323850"/>
              <a:gd name="connsiteY0" fmla="*/ 77787 h 315912"/>
              <a:gd name="connsiteX1" fmla="*/ 228600 w 323850"/>
              <a:gd name="connsiteY1" fmla="*/ 39687 h 315912"/>
              <a:gd name="connsiteX2" fmla="*/ 323850 w 323850"/>
              <a:gd name="connsiteY2" fmla="*/ 315912 h 31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" h="315912">
                <a:moveTo>
                  <a:pt x="0" y="77787"/>
                </a:moveTo>
                <a:cubicBezTo>
                  <a:pt x="87312" y="38893"/>
                  <a:pt x="174625" y="0"/>
                  <a:pt x="228600" y="39687"/>
                </a:cubicBezTo>
                <a:cubicBezTo>
                  <a:pt x="282575" y="79375"/>
                  <a:pt x="303212" y="197643"/>
                  <a:pt x="323850" y="31591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orme libre 74"/>
          <p:cNvSpPr/>
          <p:nvPr/>
        </p:nvSpPr>
        <p:spPr>
          <a:xfrm>
            <a:off x="6471879" y="1649313"/>
            <a:ext cx="77787" cy="466725"/>
          </a:xfrm>
          <a:custGeom>
            <a:avLst/>
            <a:gdLst>
              <a:gd name="connsiteX0" fmla="*/ 77787 w 77787"/>
              <a:gd name="connsiteY0" fmla="*/ 0 h 466725"/>
              <a:gd name="connsiteX1" fmla="*/ 1587 w 77787"/>
              <a:gd name="connsiteY1" fmla="*/ 238125 h 466725"/>
              <a:gd name="connsiteX2" fmla="*/ 68262 w 77787"/>
              <a:gd name="connsiteY2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87" h="466725">
                <a:moveTo>
                  <a:pt x="77787" y="0"/>
                </a:moveTo>
                <a:cubicBezTo>
                  <a:pt x="40480" y="80169"/>
                  <a:pt x="3174" y="160338"/>
                  <a:pt x="1587" y="238125"/>
                </a:cubicBezTo>
                <a:cubicBezTo>
                  <a:pt x="0" y="315912"/>
                  <a:pt x="34131" y="391318"/>
                  <a:pt x="68262" y="466725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Forme libre 77"/>
          <p:cNvSpPr/>
          <p:nvPr/>
        </p:nvSpPr>
        <p:spPr>
          <a:xfrm>
            <a:off x="6673491" y="1739801"/>
            <a:ext cx="323850" cy="300037"/>
          </a:xfrm>
          <a:custGeom>
            <a:avLst/>
            <a:gdLst>
              <a:gd name="connsiteX0" fmla="*/ 0 w 323850"/>
              <a:gd name="connsiteY0" fmla="*/ 42862 h 300037"/>
              <a:gd name="connsiteX1" fmla="*/ 209550 w 323850"/>
              <a:gd name="connsiteY1" fmla="*/ 42862 h 300037"/>
              <a:gd name="connsiteX2" fmla="*/ 323850 w 323850"/>
              <a:gd name="connsiteY2" fmla="*/ 300037 h 30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" h="300037">
                <a:moveTo>
                  <a:pt x="0" y="42862"/>
                </a:moveTo>
                <a:cubicBezTo>
                  <a:pt x="77787" y="21431"/>
                  <a:pt x="155575" y="0"/>
                  <a:pt x="209550" y="42862"/>
                </a:cubicBezTo>
                <a:cubicBezTo>
                  <a:pt x="263525" y="85724"/>
                  <a:pt x="293687" y="192880"/>
                  <a:pt x="323850" y="300037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orme libre 78"/>
          <p:cNvSpPr/>
          <p:nvPr/>
        </p:nvSpPr>
        <p:spPr>
          <a:xfrm>
            <a:off x="6787791" y="2630388"/>
            <a:ext cx="542925" cy="323850"/>
          </a:xfrm>
          <a:custGeom>
            <a:avLst/>
            <a:gdLst>
              <a:gd name="connsiteX0" fmla="*/ 0 w 542925"/>
              <a:gd name="connsiteY0" fmla="*/ 0 h 323850"/>
              <a:gd name="connsiteX1" fmla="*/ 133350 w 542925"/>
              <a:gd name="connsiteY1" fmla="*/ 238125 h 323850"/>
              <a:gd name="connsiteX2" fmla="*/ 542925 w 542925"/>
              <a:gd name="connsiteY2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25" h="323850">
                <a:moveTo>
                  <a:pt x="0" y="0"/>
                </a:moveTo>
                <a:cubicBezTo>
                  <a:pt x="21431" y="92075"/>
                  <a:pt x="42863" y="184150"/>
                  <a:pt x="133350" y="238125"/>
                </a:cubicBezTo>
                <a:cubicBezTo>
                  <a:pt x="223837" y="292100"/>
                  <a:pt x="383381" y="307975"/>
                  <a:pt x="542925" y="32385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7500231" y="2520280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/>
          <p:cNvSpPr/>
          <p:nvPr/>
        </p:nvSpPr>
        <p:spPr>
          <a:xfrm>
            <a:off x="7428223" y="2520280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/>
          <p:cNvSpPr/>
          <p:nvPr/>
        </p:nvSpPr>
        <p:spPr>
          <a:xfrm>
            <a:off x="7572239" y="2520280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7356215" y="2520280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3323767" y="1872208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/>
          <p:cNvSpPr/>
          <p:nvPr/>
        </p:nvSpPr>
        <p:spPr>
          <a:xfrm>
            <a:off x="3179751" y="1800200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/>
          <p:cNvSpPr/>
          <p:nvPr/>
        </p:nvSpPr>
        <p:spPr>
          <a:xfrm>
            <a:off x="7284207" y="2880320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/>
          <p:cNvSpPr/>
          <p:nvPr/>
        </p:nvSpPr>
        <p:spPr>
          <a:xfrm>
            <a:off x="7140191" y="2808312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5700031" y="2664296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 94"/>
          <p:cNvSpPr/>
          <p:nvPr/>
        </p:nvSpPr>
        <p:spPr>
          <a:xfrm>
            <a:off x="7778391" y="2030313"/>
            <a:ext cx="165100" cy="666750"/>
          </a:xfrm>
          <a:custGeom>
            <a:avLst/>
            <a:gdLst>
              <a:gd name="connsiteX0" fmla="*/ 19050 w 165100"/>
              <a:gd name="connsiteY0" fmla="*/ 666750 h 666750"/>
              <a:gd name="connsiteX1" fmla="*/ 161925 w 165100"/>
              <a:gd name="connsiteY1" fmla="*/ 409575 h 666750"/>
              <a:gd name="connsiteX2" fmla="*/ 0 w 165100"/>
              <a:gd name="connsiteY2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" h="666750">
                <a:moveTo>
                  <a:pt x="19050" y="666750"/>
                </a:moveTo>
                <a:cubicBezTo>
                  <a:pt x="92075" y="593725"/>
                  <a:pt x="165100" y="520700"/>
                  <a:pt x="161925" y="409575"/>
                </a:cubicBezTo>
                <a:cubicBezTo>
                  <a:pt x="158750" y="298450"/>
                  <a:pt x="79375" y="149225"/>
                  <a:pt x="0" y="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Forme libre 95"/>
          <p:cNvSpPr/>
          <p:nvPr/>
        </p:nvSpPr>
        <p:spPr>
          <a:xfrm>
            <a:off x="1822562" y="1428700"/>
            <a:ext cx="952500" cy="200025"/>
          </a:xfrm>
          <a:custGeom>
            <a:avLst/>
            <a:gdLst>
              <a:gd name="connsiteX0" fmla="*/ 952500 w 952500"/>
              <a:gd name="connsiteY0" fmla="*/ 0 h 200025"/>
              <a:gd name="connsiteX1" fmla="*/ 733425 w 952500"/>
              <a:gd name="connsiteY1" fmla="*/ 133350 h 200025"/>
              <a:gd name="connsiteX2" fmla="*/ 0 w 95250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200025">
                <a:moveTo>
                  <a:pt x="952500" y="0"/>
                </a:moveTo>
                <a:cubicBezTo>
                  <a:pt x="922337" y="50006"/>
                  <a:pt x="892175" y="100013"/>
                  <a:pt x="733425" y="133350"/>
                </a:cubicBezTo>
                <a:cubicBezTo>
                  <a:pt x="574675" y="166687"/>
                  <a:pt x="287337" y="183356"/>
                  <a:pt x="0" y="200025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Ellipse 96"/>
          <p:cNvSpPr/>
          <p:nvPr/>
        </p:nvSpPr>
        <p:spPr>
          <a:xfrm>
            <a:off x="3107743" y="1728192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/>
          <p:cNvSpPr/>
          <p:nvPr/>
        </p:nvSpPr>
        <p:spPr>
          <a:xfrm>
            <a:off x="2531679" y="1512168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2531679" y="1440160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Ellipse 97"/>
          <p:cNvSpPr/>
          <p:nvPr/>
        </p:nvSpPr>
        <p:spPr>
          <a:xfrm>
            <a:off x="6996175" y="1008112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Ellipse 98"/>
          <p:cNvSpPr/>
          <p:nvPr/>
        </p:nvSpPr>
        <p:spPr>
          <a:xfrm>
            <a:off x="3251759" y="1872208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6038317" y="2642964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6492119" y="2592288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5628023" y="1296144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Ellipse 103"/>
          <p:cNvSpPr/>
          <p:nvPr/>
        </p:nvSpPr>
        <p:spPr>
          <a:xfrm>
            <a:off x="4187863" y="2376264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4691919" y="2952328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4403887" y="2952328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5051959" y="1440160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5051959" y="1728192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5628023" y="1512168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6276095" y="1440160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076295" y="2880320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7500231" y="3168352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7212199" y="1296144"/>
            <a:ext cx="93712" cy="122312"/>
          </a:xfrm>
          <a:prstGeom prst="ellipse">
            <a:avLst/>
          </a:prstGeom>
          <a:solidFill>
            <a:srgbClr val="00FF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Forme libre 114"/>
          <p:cNvSpPr/>
          <p:nvPr/>
        </p:nvSpPr>
        <p:spPr>
          <a:xfrm>
            <a:off x="7349766" y="941288"/>
            <a:ext cx="428625" cy="336550"/>
          </a:xfrm>
          <a:custGeom>
            <a:avLst/>
            <a:gdLst>
              <a:gd name="connsiteX0" fmla="*/ 0 w 428625"/>
              <a:gd name="connsiteY0" fmla="*/ 31750 h 336550"/>
              <a:gd name="connsiteX1" fmla="*/ 314325 w 428625"/>
              <a:gd name="connsiteY1" fmla="*/ 50800 h 336550"/>
              <a:gd name="connsiteX2" fmla="*/ 428625 w 428625"/>
              <a:gd name="connsiteY2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336550">
                <a:moveTo>
                  <a:pt x="0" y="31750"/>
                </a:moveTo>
                <a:cubicBezTo>
                  <a:pt x="121444" y="15875"/>
                  <a:pt x="242888" y="0"/>
                  <a:pt x="314325" y="50800"/>
                </a:cubicBezTo>
                <a:cubicBezTo>
                  <a:pt x="385762" y="101600"/>
                  <a:pt x="407193" y="219075"/>
                  <a:pt x="428625" y="336550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7644247" y="936104"/>
            <a:ext cx="144016" cy="144016"/>
          </a:xfrm>
          <a:prstGeom prst="ellipse">
            <a:avLst/>
          </a:prstGeom>
          <a:solidFill>
            <a:srgbClr val="00FF00"/>
          </a:solidFill>
          <a:ln w="12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Forme libre 126"/>
          <p:cNvSpPr/>
          <p:nvPr/>
        </p:nvSpPr>
        <p:spPr>
          <a:xfrm>
            <a:off x="3373079" y="2047776"/>
            <a:ext cx="868362" cy="974724"/>
          </a:xfrm>
          <a:custGeom>
            <a:avLst/>
            <a:gdLst>
              <a:gd name="connsiteX0" fmla="*/ 776287 w 868362"/>
              <a:gd name="connsiteY0" fmla="*/ 706437 h 974724"/>
              <a:gd name="connsiteX1" fmla="*/ 842962 w 868362"/>
              <a:gd name="connsiteY1" fmla="*/ 858837 h 974724"/>
              <a:gd name="connsiteX2" fmla="*/ 623887 w 868362"/>
              <a:gd name="connsiteY2" fmla="*/ 896937 h 974724"/>
              <a:gd name="connsiteX3" fmla="*/ 319087 w 868362"/>
              <a:gd name="connsiteY3" fmla="*/ 392112 h 974724"/>
              <a:gd name="connsiteX4" fmla="*/ 23812 w 868362"/>
              <a:gd name="connsiteY4" fmla="*/ 182562 h 974724"/>
              <a:gd name="connsiteX5" fmla="*/ 176212 w 868362"/>
              <a:gd name="connsiteY5" fmla="*/ 87312 h 974724"/>
              <a:gd name="connsiteX6" fmla="*/ 566737 w 868362"/>
              <a:gd name="connsiteY6" fmla="*/ 706437 h 974724"/>
              <a:gd name="connsiteX7" fmla="*/ 776287 w 868362"/>
              <a:gd name="connsiteY7" fmla="*/ 706437 h 97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362" h="974724">
                <a:moveTo>
                  <a:pt x="776287" y="706437"/>
                </a:moveTo>
                <a:cubicBezTo>
                  <a:pt x="822324" y="731837"/>
                  <a:pt x="868362" y="827087"/>
                  <a:pt x="842962" y="858837"/>
                </a:cubicBezTo>
                <a:cubicBezTo>
                  <a:pt x="817562" y="890587"/>
                  <a:pt x="711199" y="974724"/>
                  <a:pt x="623887" y="896937"/>
                </a:cubicBezTo>
                <a:cubicBezTo>
                  <a:pt x="536575" y="819150"/>
                  <a:pt x="419100" y="511175"/>
                  <a:pt x="319087" y="392112"/>
                </a:cubicBezTo>
                <a:cubicBezTo>
                  <a:pt x="219075" y="273050"/>
                  <a:pt x="47624" y="233362"/>
                  <a:pt x="23812" y="182562"/>
                </a:cubicBezTo>
                <a:cubicBezTo>
                  <a:pt x="0" y="131762"/>
                  <a:pt x="85725" y="0"/>
                  <a:pt x="176212" y="87312"/>
                </a:cubicBezTo>
                <a:cubicBezTo>
                  <a:pt x="266699" y="174624"/>
                  <a:pt x="469900" y="603250"/>
                  <a:pt x="566737" y="706437"/>
                </a:cubicBezTo>
                <a:cubicBezTo>
                  <a:pt x="663574" y="809624"/>
                  <a:pt x="730250" y="681037"/>
                  <a:pt x="776287" y="70643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/>
          <p:cNvSpPr txBox="1"/>
          <p:nvPr/>
        </p:nvSpPr>
        <p:spPr>
          <a:xfrm>
            <a:off x="2027623" y="2448272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7030A0"/>
                </a:solidFill>
                <a:latin typeface="Calibri" pitchFamily="34" charset="0"/>
              </a:rPr>
              <a:t>Thymus </a:t>
            </a:r>
          </a:p>
        </p:txBody>
      </p:sp>
      <p:cxnSp>
        <p:nvCxnSpPr>
          <p:cNvPr id="129" name="Connecteur droit avec flèche 128"/>
          <p:cNvCxnSpPr/>
          <p:nvPr/>
        </p:nvCxnSpPr>
        <p:spPr>
          <a:xfrm flipV="1">
            <a:off x="2891719" y="2592288"/>
            <a:ext cx="936104" cy="72008"/>
          </a:xfrm>
          <a:prstGeom prst="straightConnector1">
            <a:avLst/>
          </a:prstGeom>
          <a:ln w="6350">
            <a:solidFill>
              <a:srgbClr val="7030A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Forme libre 111"/>
          <p:cNvSpPr/>
          <p:nvPr/>
        </p:nvSpPr>
        <p:spPr>
          <a:xfrm>
            <a:off x="3436579" y="853976"/>
            <a:ext cx="2006599" cy="290512"/>
          </a:xfrm>
          <a:custGeom>
            <a:avLst/>
            <a:gdLst>
              <a:gd name="connsiteX0" fmla="*/ 84137 w 2006599"/>
              <a:gd name="connsiteY0" fmla="*/ 147637 h 290512"/>
              <a:gd name="connsiteX1" fmla="*/ 646112 w 2006599"/>
              <a:gd name="connsiteY1" fmla="*/ 42862 h 290512"/>
              <a:gd name="connsiteX2" fmla="*/ 1760537 w 2006599"/>
              <a:gd name="connsiteY2" fmla="*/ 14287 h 290512"/>
              <a:gd name="connsiteX3" fmla="*/ 1779587 w 2006599"/>
              <a:gd name="connsiteY3" fmla="*/ 128587 h 290512"/>
              <a:gd name="connsiteX4" fmla="*/ 398462 w 2006599"/>
              <a:gd name="connsiteY4" fmla="*/ 195262 h 290512"/>
              <a:gd name="connsiteX5" fmla="*/ 141287 w 2006599"/>
              <a:gd name="connsiteY5" fmla="*/ 280987 h 290512"/>
              <a:gd name="connsiteX6" fmla="*/ 84137 w 2006599"/>
              <a:gd name="connsiteY6" fmla="*/ 147637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6599" h="290512">
                <a:moveTo>
                  <a:pt x="84137" y="147637"/>
                </a:moveTo>
                <a:cubicBezTo>
                  <a:pt x="168274" y="107950"/>
                  <a:pt x="366712" y="65087"/>
                  <a:pt x="646112" y="42862"/>
                </a:cubicBezTo>
                <a:cubicBezTo>
                  <a:pt x="925512" y="20637"/>
                  <a:pt x="1571625" y="0"/>
                  <a:pt x="1760537" y="14287"/>
                </a:cubicBezTo>
                <a:cubicBezTo>
                  <a:pt x="1949449" y="28574"/>
                  <a:pt x="2006599" y="98425"/>
                  <a:pt x="1779587" y="128587"/>
                </a:cubicBezTo>
                <a:cubicBezTo>
                  <a:pt x="1552575" y="158749"/>
                  <a:pt x="671512" y="169862"/>
                  <a:pt x="398462" y="195262"/>
                </a:cubicBezTo>
                <a:cubicBezTo>
                  <a:pt x="125412" y="220662"/>
                  <a:pt x="195262" y="290512"/>
                  <a:pt x="141287" y="280987"/>
                </a:cubicBezTo>
                <a:cubicBezTo>
                  <a:pt x="87312" y="271462"/>
                  <a:pt x="0" y="187324"/>
                  <a:pt x="84137" y="147637"/>
                </a:cubicBezTo>
                <a:close/>
              </a:path>
            </a:pathLst>
          </a:cu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ZoneTexte 119"/>
          <p:cNvSpPr txBox="1"/>
          <p:nvPr/>
        </p:nvSpPr>
        <p:spPr>
          <a:xfrm>
            <a:off x="3395774" y="144016"/>
            <a:ext cx="405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fr-FR" sz="1600" dirty="0" smtClean="0">
                <a:solidFill>
                  <a:srgbClr val="FF0000"/>
                </a:solidFill>
                <a:latin typeface="Calibri" pitchFamily="34" charset="0"/>
              </a:rPr>
              <a:t>1) Naissance dans la moelle osseuse de lymphocytes immatures</a:t>
            </a:r>
          </a:p>
        </p:txBody>
      </p:sp>
      <p:sp>
        <p:nvSpPr>
          <p:cNvPr id="121" name="Forme libre 120"/>
          <p:cNvSpPr/>
          <p:nvPr/>
        </p:nvSpPr>
        <p:spPr>
          <a:xfrm>
            <a:off x="3863616" y="1163538"/>
            <a:ext cx="473075" cy="1409700"/>
          </a:xfrm>
          <a:custGeom>
            <a:avLst/>
            <a:gdLst>
              <a:gd name="connsiteX0" fmla="*/ 381000 w 473075"/>
              <a:gd name="connsiteY0" fmla="*/ 0 h 1409700"/>
              <a:gd name="connsiteX1" fmla="*/ 409575 w 473075"/>
              <a:gd name="connsiteY1" fmla="*/ 666750 h 1409700"/>
              <a:gd name="connsiteX2" fmla="*/ 0 w 473075"/>
              <a:gd name="connsiteY2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075" h="1409700">
                <a:moveTo>
                  <a:pt x="381000" y="0"/>
                </a:moveTo>
                <a:cubicBezTo>
                  <a:pt x="427037" y="215900"/>
                  <a:pt x="473075" y="431800"/>
                  <a:pt x="409575" y="666750"/>
                </a:cubicBezTo>
                <a:cubicBezTo>
                  <a:pt x="346075" y="901700"/>
                  <a:pt x="0" y="1409700"/>
                  <a:pt x="0" y="1409700"/>
                </a:cubicBezTo>
              </a:path>
            </a:pathLst>
          </a:cu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ZoneTexte 124"/>
          <p:cNvSpPr txBox="1"/>
          <p:nvPr/>
        </p:nvSpPr>
        <p:spPr>
          <a:xfrm>
            <a:off x="767991" y="3024336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  <a:latin typeface="Calibri" pitchFamily="34" charset="0"/>
              </a:rPr>
              <a:t>2) Maturation dans le thymus (12 jours)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95536" y="4725144"/>
            <a:ext cx="64807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itchFamily="34" charset="0"/>
              </a:rPr>
              <a:t>Une série de recombinaison génétique induit l’unicité des récepteurs antigéniques à la surface de chaque </a:t>
            </a:r>
            <a:r>
              <a:rPr lang="fr-FR" sz="1600" dirty="0" smtClean="0">
                <a:solidFill>
                  <a:srgbClr val="FF0000"/>
                </a:solidFill>
                <a:latin typeface="Calibri" pitchFamily="34" charset="0"/>
              </a:rPr>
              <a:t>lymphocytes T</a:t>
            </a:r>
          </a:p>
          <a:p>
            <a:pPr marL="542925" lvl="1" indent="-180975">
              <a:buFont typeface="Arial" pitchFamily="34" charset="0"/>
              <a:buChar char="•"/>
            </a:pPr>
            <a:r>
              <a:rPr lang="fr-FR" sz="1600" dirty="0" smtClean="0">
                <a:latin typeface="Calibri" pitchFamily="34" charset="0"/>
              </a:rPr>
              <a:t>2 millions de récepteurs différents, certains avec une affinité faible, d’autres avec une affinité élevée</a:t>
            </a:r>
          </a:p>
          <a:p>
            <a:pPr marL="542925" lvl="1" indent="-180975">
              <a:buFont typeface="Arial" pitchFamily="34" charset="0"/>
              <a:buChar char="•"/>
            </a:pPr>
            <a:r>
              <a:rPr lang="fr-FR" sz="1600" dirty="0" smtClean="0">
                <a:latin typeface="Calibri" pitchFamily="34" charset="0"/>
              </a:rPr>
              <a:t>Aucun lymphocyte disposant d’un récepteur aux CMH de l’organisme = </a:t>
            </a:r>
            <a:r>
              <a:rPr lang="fr-FR" sz="1600" dirty="0" err="1" smtClean="0">
                <a:solidFill>
                  <a:srgbClr val="FF0000"/>
                </a:solidFill>
                <a:latin typeface="Calibri" pitchFamily="34" charset="0"/>
              </a:rPr>
              <a:t>autotolérance</a:t>
            </a:r>
            <a:r>
              <a:rPr lang="fr-FR" sz="1600" dirty="0" smtClean="0">
                <a:latin typeface="Calibri" pitchFamily="34" charset="0"/>
              </a:rPr>
              <a:t> grâce à l’</a:t>
            </a:r>
            <a:r>
              <a:rPr lang="fr-FR" sz="1600" dirty="0" err="1" smtClean="0">
                <a:latin typeface="Calibri" pitchFamily="34" charset="0"/>
              </a:rPr>
              <a:t>apoptose</a:t>
            </a:r>
            <a:r>
              <a:rPr lang="fr-FR" sz="1600" dirty="0" smtClean="0">
                <a:latin typeface="Calibri" pitchFamily="34" charset="0"/>
              </a:rPr>
              <a:t> systématique des lymphocytes spécifiques au CMH de l’organisme</a:t>
            </a:r>
          </a:p>
        </p:txBody>
      </p:sp>
      <p:sp>
        <p:nvSpPr>
          <p:cNvPr id="130" name="Flèche vers le bas 129"/>
          <p:cNvSpPr/>
          <p:nvPr/>
        </p:nvSpPr>
        <p:spPr>
          <a:xfrm>
            <a:off x="2195736" y="3501008"/>
            <a:ext cx="432048" cy="8640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Forme libre 130"/>
          <p:cNvSpPr/>
          <p:nvPr/>
        </p:nvSpPr>
        <p:spPr>
          <a:xfrm>
            <a:off x="4114800" y="2647950"/>
            <a:ext cx="1400175" cy="38100"/>
          </a:xfrm>
          <a:custGeom>
            <a:avLst/>
            <a:gdLst>
              <a:gd name="connsiteX0" fmla="*/ 0 w 1400175"/>
              <a:gd name="connsiteY0" fmla="*/ 0 h 38100"/>
              <a:gd name="connsiteX1" fmla="*/ 1400175 w 1400175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0175" h="38100">
                <a:moveTo>
                  <a:pt x="0" y="0"/>
                </a:moveTo>
                <a:lnTo>
                  <a:pt x="1400175" y="38100"/>
                </a:lnTo>
              </a:path>
            </a:pathLst>
          </a:cu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ZoneTexte 133"/>
          <p:cNvSpPr txBox="1"/>
          <p:nvPr/>
        </p:nvSpPr>
        <p:spPr>
          <a:xfrm>
            <a:off x="5004048" y="30689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fr-FR" sz="1600" dirty="0" smtClean="0">
                <a:solidFill>
                  <a:srgbClr val="FF0000"/>
                </a:solidFill>
                <a:latin typeface="Calibri" pitchFamily="34" charset="0"/>
              </a:rPr>
              <a:t>2) Recirculation vers les ganglions (lymphocytes naïfs)</a:t>
            </a:r>
          </a:p>
        </p:txBody>
      </p:sp>
    </p:spTree>
    <p:extLst>
      <p:ext uri="{BB962C8B-B14F-4D97-AF65-F5344CB8AC3E}">
        <p14:creationId xmlns:p14="http://schemas.microsoft.com/office/powerpoint/2010/main" val="142788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79512" y="3356992"/>
            <a:ext cx="8712968" cy="3168352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La CPA prolonge les contacts avec les </a:t>
            </a:r>
            <a:r>
              <a:rPr lang="fr-FR" dirty="0" smtClean="0">
                <a:solidFill>
                  <a:srgbClr val="FF0000"/>
                </a:solidFill>
              </a:rPr>
              <a:t>lymphocytes naïfs spécifiques </a:t>
            </a:r>
          </a:p>
          <a:p>
            <a:endParaRPr lang="fr-FR" dirty="0" smtClean="0"/>
          </a:p>
          <a:p>
            <a:r>
              <a:rPr lang="fr-FR" dirty="0" smtClean="0"/>
              <a:t>Le contact se prolonge et se renforce grâce aux </a:t>
            </a:r>
            <a:r>
              <a:rPr lang="fr-FR" dirty="0" err="1" smtClean="0"/>
              <a:t>co-recepteur</a:t>
            </a:r>
            <a:r>
              <a:rPr lang="fr-FR" dirty="0" smtClean="0"/>
              <a:t> CD4 ou CD8 jusqu’à l’élargissement de la zone de contact (« synapse immunologique»). </a:t>
            </a:r>
          </a:p>
          <a:p>
            <a:endParaRPr lang="fr-FR" dirty="0" smtClean="0"/>
          </a:p>
          <a:p>
            <a:r>
              <a:rPr lang="fr-FR" dirty="0" smtClean="0"/>
              <a:t>Au bout de plusieurs heures de contact, le </a:t>
            </a:r>
            <a:r>
              <a:rPr lang="fr-FR" dirty="0" smtClean="0">
                <a:solidFill>
                  <a:srgbClr val="FF0000"/>
                </a:solidFill>
              </a:rPr>
              <a:t>lymphocyte T spécifique est activé</a:t>
            </a:r>
            <a:r>
              <a:rPr lang="fr-FR" dirty="0" smtClean="0"/>
              <a:t>. Il a suffit d’un seul à 10 CMH-II portant l’antigène pour garantir l’activation.</a:t>
            </a:r>
          </a:p>
          <a:p>
            <a:endParaRPr lang="fr-FR" dirty="0" smtClean="0"/>
          </a:p>
          <a:p>
            <a:r>
              <a:rPr lang="fr-FR" dirty="0" smtClean="0"/>
              <a:t>Une fois activé le lymphocyte T produit </a:t>
            </a:r>
            <a:r>
              <a:rPr lang="fr-FR" dirty="0" smtClean="0">
                <a:solidFill>
                  <a:srgbClr val="FF0000"/>
                </a:solidFill>
              </a:rPr>
              <a:t>IL-2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Les lymphocytes B sont activés sans contact prolongé ni production d’IL-2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rencontre CPA-lymphocytes (2)</a:t>
            </a:r>
            <a:endParaRPr lang="fr-FR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63688" y="980728"/>
            <a:ext cx="547231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72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onnecteur droit avec flèche 136"/>
          <p:cNvCxnSpPr/>
          <p:nvPr/>
        </p:nvCxnSpPr>
        <p:spPr>
          <a:xfrm flipV="1">
            <a:off x="5905500" y="4354835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rmAutofit/>
          </a:bodyPr>
          <a:lstStyle/>
          <a:p>
            <a:r>
              <a:rPr lang="fr-FR" dirty="0" smtClean="0"/>
              <a:t>Prolifération et différenciation des lymphocytes T</a:t>
            </a:r>
            <a:endParaRPr lang="fr-FR" dirty="0"/>
          </a:p>
        </p:txBody>
      </p:sp>
      <p:grpSp>
        <p:nvGrpSpPr>
          <p:cNvPr id="42" name="Groupe 41"/>
          <p:cNvGrpSpPr/>
          <p:nvPr/>
        </p:nvGrpSpPr>
        <p:grpSpPr>
          <a:xfrm>
            <a:off x="683568" y="908720"/>
            <a:ext cx="792088" cy="864096"/>
            <a:chOff x="683568" y="908720"/>
            <a:chExt cx="792088" cy="864096"/>
          </a:xfrm>
        </p:grpSpPr>
        <p:sp>
          <p:nvSpPr>
            <p:cNvPr id="5" name="Ellipse 4"/>
            <p:cNvSpPr/>
            <p:nvPr/>
          </p:nvSpPr>
          <p:spPr>
            <a:xfrm>
              <a:off x="683568" y="908720"/>
              <a:ext cx="792088" cy="792088"/>
            </a:xfrm>
            <a:prstGeom prst="ellipse">
              <a:avLst/>
            </a:prstGeom>
            <a:solidFill>
              <a:srgbClr val="92D050"/>
            </a:solidFill>
            <a:ln w="25400" cmpd="sng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latin typeface="Calibri" pitchFamily="34" charset="0"/>
                </a:rPr>
                <a:t>CPA</a:t>
              </a:r>
              <a:endParaRPr lang="fr-FR" sz="1400" dirty="0">
                <a:latin typeface="Calibri" pitchFamily="34" charset="0"/>
              </a:endParaRPr>
            </a:p>
          </p:txBody>
        </p:sp>
        <p:cxnSp>
          <p:nvCxnSpPr>
            <p:cNvPr id="7" name="Connecteur droit 6"/>
            <p:cNvCxnSpPr/>
            <p:nvPr/>
          </p:nvCxnSpPr>
          <p:spPr>
            <a:xfrm flipH="1">
              <a:off x="899593" y="1628800"/>
              <a:ext cx="72007" cy="115999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1114425" y="1638300"/>
              <a:ext cx="1191" cy="13451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>
              <a:off x="1259632" y="1628800"/>
              <a:ext cx="43991" cy="115999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5"/>
          <p:cNvGrpSpPr/>
          <p:nvPr/>
        </p:nvGrpSpPr>
        <p:grpSpPr>
          <a:xfrm>
            <a:off x="683568" y="1822326"/>
            <a:ext cx="792088" cy="814586"/>
            <a:chOff x="683568" y="1822326"/>
            <a:chExt cx="792088" cy="814586"/>
          </a:xfrm>
        </p:grpSpPr>
        <p:sp>
          <p:nvSpPr>
            <p:cNvPr id="4" name="Ellipse 3"/>
            <p:cNvSpPr/>
            <p:nvPr/>
          </p:nvSpPr>
          <p:spPr>
            <a:xfrm>
              <a:off x="683568" y="1844824"/>
              <a:ext cx="792088" cy="792088"/>
            </a:xfrm>
            <a:prstGeom prst="ellipse">
              <a:avLst/>
            </a:prstGeom>
            <a:solidFill>
              <a:srgbClr val="FFC000"/>
            </a:solidFill>
            <a:ln w="25400" cmpd="sng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latin typeface="Calibri" pitchFamily="34" charset="0"/>
                </a:rPr>
                <a:t>LT naïf</a:t>
              </a:r>
              <a:endParaRPr lang="fr-FR" sz="1400" dirty="0">
                <a:latin typeface="Calibri" pitchFamily="34" charset="0"/>
              </a:endParaRPr>
            </a:p>
          </p:txBody>
        </p:sp>
        <p:sp>
          <p:nvSpPr>
            <p:cNvPr id="17" name="Rogner un rectangle avec un coin du même côté 16"/>
            <p:cNvSpPr/>
            <p:nvPr/>
          </p:nvSpPr>
          <p:spPr>
            <a:xfrm>
              <a:off x="899592" y="1844824"/>
              <a:ext cx="45719" cy="72008"/>
            </a:xfrm>
            <a:prstGeom prst="snip2SameRect">
              <a:avLst/>
            </a:prstGeom>
            <a:solidFill>
              <a:srgbClr val="FF0000"/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latin typeface="Calibri" pitchFamily="34" charset="0"/>
              </a:endParaRPr>
            </a:p>
          </p:txBody>
        </p:sp>
        <p:sp>
          <p:nvSpPr>
            <p:cNvPr id="18" name="Rogner un rectangle avec un coin du même côté 17"/>
            <p:cNvSpPr/>
            <p:nvPr/>
          </p:nvSpPr>
          <p:spPr>
            <a:xfrm>
              <a:off x="1084709" y="1822326"/>
              <a:ext cx="45719" cy="72008"/>
            </a:xfrm>
            <a:prstGeom prst="snip2SameRect">
              <a:avLst/>
            </a:prstGeom>
            <a:solidFill>
              <a:srgbClr val="FF0000"/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latin typeface="Calibri" pitchFamily="34" charset="0"/>
              </a:endParaRPr>
            </a:p>
          </p:txBody>
        </p:sp>
        <p:sp>
          <p:nvSpPr>
            <p:cNvPr id="19" name="Rogner un rectangle avec un coin du même côté 18"/>
            <p:cNvSpPr/>
            <p:nvPr/>
          </p:nvSpPr>
          <p:spPr>
            <a:xfrm>
              <a:off x="1271067" y="1863874"/>
              <a:ext cx="45719" cy="72008"/>
            </a:xfrm>
            <a:prstGeom prst="snip2SameRect">
              <a:avLst/>
            </a:prstGeom>
            <a:solidFill>
              <a:srgbClr val="FF0000"/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latin typeface="Calibri" pitchFamily="34" charset="0"/>
              </a:endParaRPr>
            </a:p>
          </p:txBody>
        </p:sp>
      </p:grpSp>
      <p:cxnSp>
        <p:nvCxnSpPr>
          <p:cNvPr id="21" name="Connecteur droit avec flèche 20"/>
          <p:cNvCxnSpPr/>
          <p:nvPr/>
        </p:nvCxnSpPr>
        <p:spPr>
          <a:xfrm>
            <a:off x="971600" y="278092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619672" y="342900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Calibri" pitchFamily="34" charset="0"/>
              </a:rPr>
              <a:t>Synapse immunologique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1043608" y="5013176"/>
            <a:ext cx="0" cy="64807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e 42"/>
          <p:cNvGrpSpPr/>
          <p:nvPr/>
        </p:nvGrpSpPr>
        <p:grpSpPr>
          <a:xfrm>
            <a:off x="-252536" y="5157192"/>
            <a:ext cx="792088" cy="864096"/>
            <a:chOff x="683568" y="908720"/>
            <a:chExt cx="792088" cy="864096"/>
          </a:xfrm>
        </p:grpSpPr>
        <p:sp>
          <p:nvSpPr>
            <p:cNvPr id="44" name="Ellipse 43"/>
            <p:cNvSpPr/>
            <p:nvPr/>
          </p:nvSpPr>
          <p:spPr>
            <a:xfrm>
              <a:off x="683568" y="908720"/>
              <a:ext cx="792088" cy="792088"/>
            </a:xfrm>
            <a:prstGeom prst="ellipse">
              <a:avLst/>
            </a:prstGeom>
            <a:solidFill>
              <a:srgbClr val="92D050"/>
            </a:solidFill>
            <a:ln w="25400" cmpd="sng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latin typeface="Calibri" pitchFamily="34" charset="0"/>
                </a:rPr>
                <a:t>CPA</a:t>
              </a:r>
              <a:endParaRPr lang="fr-FR" sz="1400" dirty="0">
                <a:latin typeface="Calibri" pitchFamily="34" charset="0"/>
              </a:endParaRPr>
            </a:p>
          </p:txBody>
        </p:sp>
        <p:cxnSp>
          <p:nvCxnSpPr>
            <p:cNvPr id="45" name="Connecteur droit 44"/>
            <p:cNvCxnSpPr/>
            <p:nvPr/>
          </p:nvCxnSpPr>
          <p:spPr>
            <a:xfrm flipH="1">
              <a:off x="899593" y="1628800"/>
              <a:ext cx="72007" cy="115999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1114425" y="1638300"/>
              <a:ext cx="1191" cy="13451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1259632" y="1628800"/>
              <a:ext cx="43991" cy="115999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rme libre 24"/>
          <p:cNvSpPr/>
          <p:nvPr/>
        </p:nvSpPr>
        <p:spPr>
          <a:xfrm rot="11377371">
            <a:off x="539552" y="3573016"/>
            <a:ext cx="1385011" cy="996798"/>
          </a:xfrm>
          <a:custGeom>
            <a:avLst/>
            <a:gdLst>
              <a:gd name="connsiteX0" fmla="*/ 379412 w 1523999"/>
              <a:gd name="connsiteY0" fmla="*/ 1041400 h 1412875"/>
              <a:gd name="connsiteX1" fmla="*/ 760412 w 1523999"/>
              <a:gd name="connsiteY1" fmla="*/ 1317625 h 1412875"/>
              <a:gd name="connsiteX2" fmla="*/ 1379537 w 1523999"/>
              <a:gd name="connsiteY2" fmla="*/ 1346200 h 1412875"/>
              <a:gd name="connsiteX3" fmla="*/ 1512887 w 1523999"/>
              <a:gd name="connsiteY3" fmla="*/ 917575 h 1412875"/>
              <a:gd name="connsiteX4" fmla="*/ 1446212 w 1523999"/>
              <a:gd name="connsiteY4" fmla="*/ 460375 h 1412875"/>
              <a:gd name="connsiteX5" fmla="*/ 1341437 w 1523999"/>
              <a:gd name="connsiteY5" fmla="*/ 50800 h 1412875"/>
              <a:gd name="connsiteX6" fmla="*/ 1131887 w 1523999"/>
              <a:gd name="connsiteY6" fmla="*/ 155575 h 1412875"/>
              <a:gd name="connsiteX7" fmla="*/ 1131887 w 1523999"/>
              <a:gd name="connsiteY7" fmla="*/ 536575 h 1412875"/>
              <a:gd name="connsiteX8" fmla="*/ 855662 w 1523999"/>
              <a:gd name="connsiteY8" fmla="*/ 708025 h 1412875"/>
              <a:gd name="connsiteX9" fmla="*/ 369887 w 1523999"/>
              <a:gd name="connsiteY9" fmla="*/ 755650 h 1412875"/>
              <a:gd name="connsiteX10" fmla="*/ 227012 w 1523999"/>
              <a:gd name="connsiteY10" fmla="*/ 374650 h 1412875"/>
              <a:gd name="connsiteX11" fmla="*/ 255587 w 1523999"/>
              <a:gd name="connsiteY11" fmla="*/ 146050 h 1412875"/>
              <a:gd name="connsiteX12" fmla="*/ 26987 w 1523999"/>
              <a:gd name="connsiteY12" fmla="*/ 241300 h 1412875"/>
              <a:gd name="connsiteX13" fmla="*/ 93662 w 1523999"/>
              <a:gd name="connsiteY13" fmla="*/ 784225 h 1412875"/>
              <a:gd name="connsiteX14" fmla="*/ 379412 w 1523999"/>
              <a:gd name="connsiteY14" fmla="*/ 1041400 h 141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3999" h="1412875">
                <a:moveTo>
                  <a:pt x="379412" y="1041400"/>
                </a:moveTo>
                <a:cubicBezTo>
                  <a:pt x="490537" y="1130300"/>
                  <a:pt x="593725" y="1266825"/>
                  <a:pt x="760412" y="1317625"/>
                </a:cubicBezTo>
                <a:cubicBezTo>
                  <a:pt x="927099" y="1368425"/>
                  <a:pt x="1254125" y="1412875"/>
                  <a:pt x="1379537" y="1346200"/>
                </a:cubicBezTo>
                <a:cubicBezTo>
                  <a:pt x="1504950" y="1279525"/>
                  <a:pt x="1501775" y="1065212"/>
                  <a:pt x="1512887" y="917575"/>
                </a:cubicBezTo>
                <a:cubicBezTo>
                  <a:pt x="1523999" y="769938"/>
                  <a:pt x="1474787" y="604837"/>
                  <a:pt x="1446212" y="460375"/>
                </a:cubicBezTo>
                <a:cubicBezTo>
                  <a:pt x="1417637" y="315913"/>
                  <a:pt x="1393825" y="101600"/>
                  <a:pt x="1341437" y="50800"/>
                </a:cubicBezTo>
                <a:cubicBezTo>
                  <a:pt x="1289050" y="0"/>
                  <a:pt x="1166812" y="74613"/>
                  <a:pt x="1131887" y="155575"/>
                </a:cubicBezTo>
                <a:cubicBezTo>
                  <a:pt x="1096962" y="236538"/>
                  <a:pt x="1177924" y="444500"/>
                  <a:pt x="1131887" y="536575"/>
                </a:cubicBezTo>
                <a:cubicBezTo>
                  <a:pt x="1085850" y="628650"/>
                  <a:pt x="982662" y="671513"/>
                  <a:pt x="855662" y="708025"/>
                </a:cubicBezTo>
                <a:cubicBezTo>
                  <a:pt x="728662" y="744538"/>
                  <a:pt x="474662" y="811213"/>
                  <a:pt x="369887" y="755650"/>
                </a:cubicBezTo>
                <a:cubicBezTo>
                  <a:pt x="265112" y="700088"/>
                  <a:pt x="246062" y="476250"/>
                  <a:pt x="227012" y="374650"/>
                </a:cubicBezTo>
                <a:cubicBezTo>
                  <a:pt x="207962" y="273050"/>
                  <a:pt x="288924" y="168275"/>
                  <a:pt x="255587" y="146050"/>
                </a:cubicBezTo>
                <a:cubicBezTo>
                  <a:pt x="222250" y="123825"/>
                  <a:pt x="53975" y="134938"/>
                  <a:pt x="26987" y="241300"/>
                </a:cubicBezTo>
                <a:cubicBezTo>
                  <a:pt x="0" y="347663"/>
                  <a:pt x="31750" y="646113"/>
                  <a:pt x="93662" y="784225"/>
                </a:cubicBezTo>
                <a:cubicBezTo>
                  <a:pt x="155575" y="922338"/>
                  <a:pt x="268287" y="952500"/>
                  <a:pt x="379412" y="1041400"/>
                </a:cubicBezTo>
                <a:close/>
              </a:path>
            </a:pathLst>
          </a:custGeom>
          <a:solidFill>
            <a:srgbClr val="92D050"/>
          </a:solidFill>
          <a:ln w="2540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smtClean="0">
              <a:latin typeface="Calibri" pitchFamily="34" charset="0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839170" y="4016800"/>
            <a:ext cx="792088" cy="814586"/>
            <a:chOff x="683568" y="1822326"/>
            <a:chExt cx="792088" cy="814586"/>
          </a:xfrm>
        </p:grpSpPr>
        <p:sp>
          <p:nvSpPr>
            <p:cNvPr id="28" name="Ellipse 27"/>
            <p:cNvSpPr/>
            <p:nvPr/>
          </p:nvSpPr>
          <p:spPr>
            <a:xfrm>
              <a:off x="683568" y="1844824"/>
              <a:ext cx="792088" cy="792088"/>
            </a:xfrm>
            <a:prstGeom prst="ellipse">
              <a:avLst/>
            </a:prstGeom>
            <a:solidFill>
              <a:srgbClr val="FFC000"/>
            </a:solidFill>
            <a:ln w="25400" cmpd="sng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latin typeface="Calibri" pitchFamily="34" charset="0"/>
                </a:rPr>
                <a:t>LT naïf</a:t>
              </a:r>
              <a:endParaRPr lang="fr-FR" sz="1400" dirty="0">
                <a:latin typeface="Calibri" pitchFamily="34" charset="0"/>
              </a:endParaRPr>
            </a:p>
          </p:txBody>
        </p:sp>
        <p:sp>
          <p:nvSpPr>
            <p:cNvPr id="29" name="Rogner un rectangle avec un coin du même côté 28"/>
            <p:cNvSpPr/>
            <p:nvPr/>
          </p:nvSpPr>
          <p:spPr>
            <a:xfrm>
              <a:off x="899592" y="1844824"/>
              <a:ext cx="45719" cy="72008"/>
            </a:xfrm>
            <a:prstGeom prst="snip2SameRect">
              <a:avLst/>
            </a:prstGeom>
            <a:solidFill>
              <a:srgbClr val="FF0000"/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latin typeface="Calibri" pitchFamily="34" charset="0"/>
              </a:endParaRPr>
            </a:p>
          </p:txBody>
        </p:sp>
        <p:sp>
          <p:nvSpPr>
            <p:cNvPr id="30" name="Rogner un rectangle avec un coin du même côté 29"/>
            <p:cNvSpPr/>
            <p:nvPr/>
          </p:nvSpPr>
          <p:spPr>
            <a:xfrm>
              <a:off x="1084709" y="1822326"/>
              <a:ext cx="45719" cy="72008"/>
            </a:xfrm>
            <a:prstGeom prst="snip2SameRect">
              <a:avLst/>
            </a:prstGeom>
            <a:solidFill>
              <a:srgbClr val="FF0000"/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latin typeface="Calibri" pitchFamily="34" charset="0"/>
              </a:endParaRPr>
            </a:p>
          </p:txBody>
        </p:sp>
        <p:sp>
          <p:nvSpPr>
            <p:cNvPr id="31" name="Rogner un rectangle avec un coin du même côté 30"/>
            <p:cNvSpPr/>
            <p:nvPr/>
          </p:nvSpPr>
          <p:spPr>
            <a:xfrm>
              <a:off x="1271067" y="1863874"/>
              <a:ext cx="45719" cy="72008"/>
            </a:xfrm>
            <a:prstGeom prst="snip2SameRect">
              <a:avLst/>
            </a:prstGeom>
            <a:solidFill>
              <a:srgbClr val="FF0000"/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latin typeface="Calibri" pitchFamily="34" charset="0"/>
              </a:endParaRPr>
            </a:p>
          </p:txBody>
        </p:sp>
      </p:grpSp>
      <p:sp>
        <p:nvSpPr>
          <p:cNvPr id="33" name="ZoneTexte 32"/>
          <p:cNvSpPr txBox="1"/>
          <p:nvPr/>
        </p:nvSpPr>
        <p:spPr>
          <a:xfrm>
            <a:off x="695154" y="3656760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</a:rPr>
              <a:t>CPA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1487242" y="4664872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7030A0"/>
                </a:solidFill>
                <a:latin typeface="Calibri" pitchFamily="34" charset="0"/>
              </a:rPr>
              <a:t>IL-2 </a:t>
            </a:r>
          </a:p>
          <a:p>
            <a:pPr algn="ctr"/>
            <a:r>
              <a:rPr lang="fr-FR" sz="1200" dirty="0" smtClean="0">
                <a:solidFill>
                  <a:srgbClr val="7030A0"/>
                </a:solidFill>
                <a:latin typeface="Calibri" pitchFamily="34" charset="0"/>
              </a:rPr>
              <a:t>(action autocrine)</a:t>
            </a:r>
          </a:p>
        </p:txBody>
      </p:sp>
      <p:sp>
        <p:nvSpPr>
          <p:cNvPr id="50" name="Forme libre 49"/>
          <p:cNvSpPr/>
          <p:nvPr/>
        </p:nvSpPr>
        <p:spPr>
          <a:xfrm>
            <a:off x="1481512" y="4141741"/>
            <a:ext cx="495300" cy="776288"/>
          </a:xfrm>
          <a:custGeom>
            <a:avLst/>
            <a:gdLst>
              <a:gd name="connsiteX0" fmla="*/ 0 w 495300"/>
              <a:gd name="connsiteY0" fmla="*/ 714375 h 776288"/>
              <a:gd name="connsiteX1" fmla="*/ 476250 w 495300"/>
              <a:gd name="connsiteY1" fmla="*/ 657225 h 776288"/>
              <a:gd name="connsiteX2" fmla="*/ 114300 w 495300"/>
              <a:gd name="connsiteY2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776288">
                <a:moveTo>
                  <a:pt x="0" y="714375"/>
                </a:moveTo>
                <a:cubicBezTo>
                  <a:pt x="228600" y="745331"/>
                  <a:pt x="457200" y="776288"/>
                  <a:pt x="476250" y="657225"/>
                </a:cubicBezTo>
                <a:cubicBezTo>
                  <a:pt x="495300" y="538163"/>
                  <a:pt x="114300" y="0"/>
                  <a:pt x="114300" y="0"/>
                </a:cubicBezTo>
              </a:path>
            </a:pathLst>
          </a:cu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/>
          <p:cNvSpPr txBox="1"/>
          <p:nvPr/>
        </p:nvSpPr>
        <p:spPr>
          <a:xfrm>
            <a:off x="2987824" y="5877272"/>
            <a:ext cx="18002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Prolifération clonale </a:t>
            </a:r>
          </a:p>
        </p:txBody>
      </p:sp>
      <p:cxnSp>
        <p:nvCxnSpPr>
          <p:cNvPr id="53" name="Connecteur droit avec flèche 52"/>
          <p:cNvCxnSpPr/>
          <p:nvPr/>
        </p:nvCxnSpPr>
        <p:spPr>
          <a:xfrm>
            <a:off x="1835696" y="6237312"/>
            <a:ext cx="86409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>
            <a:off x="683568" y="5733256"/>
            <a:ext cx="1008112" cy="936104"/>
            <a:chOff x="683568" y="1822326"/>
            <a:chExt cx="864096" cy="814586"/>
          </a:xfrm>
        </p:grpSpPr>
        <p:sp>
          <p:nvSpPr>
            <p:cNvPr id="60" name="Ellipse 59"/>
            <p:cNvSpPr/>
            <p:nvPr/>
          </p:nvSpPr>
          <p:spPr>
            <a:xfrm>
              <a:off x="683568" y="1844824"/>
              <a:ext cx="864096" cy="792088"/>
            </a:xfrm>
            <a:prstGeom prst="ellipse">
              <a:avLst/>
            </a:prstGeom>
            <a:solidFill>
              <a:srgbClr val="FFC000"/>
            </a:solidFill>
            <a:ln w="25400" cmpd="sng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FF0000"/>
                  </a:solidFill>
                  <a:latin typeface="Calibri" pitchFamily="34" charset="0"/>
                </a:rPr>
                <a:t>LT activé</a:t>
              </a:r>
              <a:endParaRPr lang="fr-FR" sz="14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61" name="Rogner un rectangle avec un coin du même côté 60"/>
            <p:cNvSpPr/>
            <p:nvPr/>
          </p:nvSpPr>
          <p:spPr>
            <a:xfrm>
              <a:off x="899592" y="1844824"/>
              <a:ext cx="45719" cy="72008"/>
            </a:xfrm>
            <a:prstGeom prst="snip2SameRect">
              <a:avLst/>
            </a:prstGeom>
            <a:solidFill>
              <a:srgbClr val="FF0000"/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latin typeface="Calibri" pitchFamily="34" charset="0"/>
              </a:endParaRPr>
            </a:p>
          </p:txBody>
        </p:sp>
        <p:sp>
          <p:nvSpPr>
            <p:cNvPr id="62" name="Rogner un rectangle avec un coin du même côté 61"/>
            <p:cNvSpPr/>
            <p:nvPr/>
          </p:nvSpPr>
          <p:spPr>
            <a:xfrm>
              <a:off x="1084709" y="1822326"/>
              <a:ext cx="45719" cy="72008"/>
            </a:xfrm>
            <a:prstGeom prst="snip2SameRect">
              <a:avLst/>
            </a:prstGeom>
            <a:solidFill>
              <a:srgbClr val="FF0000"/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latin typeface="Calibri" pitchFamily="34" charset="0"/>
              </a:endParaRPr>
            </a:p>
          </p:txBody>
        </p:sp>
        <p:sp>
          <p:nvSpPr>
            <p:cNvPr id="63" name="Rogner un rectangle avec un coin du même côté 62"/>
            <p:cNvSpPr/>
            <p:nvPr/>
          </p:nvSpPr>
          <p:spPr>
            <a:xfrm>
              <a:off x="1271067" y="1863874"/>
              <a:ext cx="45719" cy="72008"/>
            </a:xfrm>
            <a:prstGeom prst="snip2SameRect">
              <a:avLst/>
            </a:prstGeom>
            <a:solidFill>
              <a:srgbClr val="FF0000"/>
            </a:solidFill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latin typeface="Calibri" pitchFamily="34" charset="0"/>
              </a:endParaRPr>
            </a:p>
          </p:txBody>
        </p:sp>
      </p:grpSp>
      <p:grpSp>
        <p:nvGrpSpPr>
          <p:cNvPr id="132" name="Groupe 131"/>
          <p:cNvGrpSpPr/>
          <p:nvPr/>
        </p:nvGrpSpPr>
        <p:grpSpPr>
          <a:xfrm>
            <a:off x="4860032" y="5301208"/>
            <a:ext cx="2016224" cy="1440160"/>
            <a:chOff x="4572000" y="4005064"/>
            <a:chExt cx="2016224" cy="1440160"/>
          </a:xfrm>
        </p:grpSpPr>
        <p:grpSp>
          <p:nvGrpSpPr>
            <p:cNvPr id="89" name="Groupe 88"/>
            <p:cNvGrpSpPr/>
            <p:nvPr/>
          </p:nvGrpSpPr>
          <p:grpSpPr>
            <a:xfrm>
              <a:off x="4572000" y="4005064"/>
              <a:ext cx="1008112" cy="936104"/>
              <a:chOff x="683568" y="1822326"/>
              <a:chExt cx="864096" cy="814586"/>
            </a:xfrm>
          </p:grpSpPr>
          <p:sp>
            <p:nvSpPr>
              <p:cNvPr id="90" name="Ellipse 89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rgbClr val="FFC000"/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latin typeface="Calibri" pitchFamily="34" charset="0"/>
                  </a:rPr>
                  <a:t>LT activé</a:t>
                </a:r>
                <a:endParaRPr lang="fr-FR" sz="1400" dirty="0">
                  <a:latin typeface="Calibri" pitchFamily="34" charset="0"/>
                </a:endParaRPr>
              </a:p>
            </p:txBody>
          </p:sp>
          <p:sp>
            <p:nvSpPr>
              <p:cNvPr id="91" name="Rogner un rectangle avec un coin du même côté 90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92" name="Rogner un rectangle avec un coin du même côté 91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93" name="Rogner un rectangle avec un coin du même côté 92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</p:grpSp>
        <p:grpSp>
          <p:nvGrpSpPr>
            <p:cNvPr id="79" name="Groupe 78"/>
            <p:cNvGrpSpPr/>
            <p:nvPr/>
          </p:nvGrpSpPr>
          <p:grpSpPr>
            <a:xfrm>
              <a:off x="4716016" y="4077072"/>
              <a:ext cx="1008112" cy="936104"/>
              <a:chOff x="683568" y="1822326"/>
              <a:chExt cx="864096" cy="814586"/>
            </a:xfrm>
          </p:grpSpPr>
          <p:sp>
            <p:nvSpPr>
              <p:cNvPr id="80" name="Ellipse 79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rgbClr val="FFC000"/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latin typeface="Calibri" pitchFamily="34" charset="0"/>
                  </a:rPr>
                  <a:t>LT activé</a:t>
                </a:r>
                <a:endParaRPr lang="fr-FR" sz="1400" dirty="0">
                  <a:latin typeface="Calibri" pitchFamily="34" charset="0"/>
                </a:endParaRPr>
              </a:p>
            </p:txBody>
          </p:sp>
          <p:sp>
            <p:nvSpPr>
              <p:cNvPr id="81" name="Rogner un rectangle avec un coin du même côté 80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82" name="Rogner un rectangle avec un coin du même côté 81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83" name="Rogner un rectangle avec un coin du même côté 82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4860032" y="4149080"/>
              <a:ext cx="1008112" cy="936104"/>
              <a:chOff x="683568" y="1822326"/>
              <a:chExt cx="864096" cy="814586"/>
            </a:xfrm>
          </p:grpSpPr>
          <p:sp>
            <p:nvSpPr>
              <p:cNvPr id="85" name="Ellipse 84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rgbClr val="FFC000"/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latin typeface="Calibri" pitchFamily="34" charset="0"/>
                  </a:rPr>
                  <a:t>LT activé</a:t>
                </a:r>
                <a:endParaRPr lang="fr-FR" sz="1400" dirty="0">
                  <a:latin typeface="Calibri" pitchFamily="34" charset="0"/>
                </a:endParaRPr>
              </a:p>
            </p:txBody>
          </p:sp>
          <p:sp>
            <p:nvSpPr>
              <p:cNvPr id="86" name="Rogner un rectangle avec un coin du même côté 85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87" name="Rogner un rectangle avec un coin du même côté 86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88" name="Rogner un rectangle avec un coin du même côté 87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5004048" y="4221088"/>
              <a:ext cx="1008112" cy="936104"/>
              <a:chOff x="683568" y="1822326"/>
              <a:chExt cx="864096" cy="814586"/>
            </a:xfrm>
          </p:grpSpPr>
          <p:sp>
            <p:nvSpPr>
              <p:cNvPr id="95" name="Ellipse 94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rgbClr val="FFC000"/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latin typeface="Calibri" pitchFamily="34" charset="0"/>
                  </a:rPr>
                  <a:t>LT activé</a:t>
                </a:r>
                <a:endParaRPr lang="fr-FR" sz="1400" dirty="0">
                  <a:latin typeface="Calibri" pitchFamily="34" charset="0"/>
                </a:endParaRPr>
              </a:p>
            </p:txBody>
          </p:sp>
          <p:sp>
            <p:nvSpPr>
              <p:cNvPr id="96" name="Rogner un rectangle avec un coin du même côté 95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97" name="Rogner un rectangle avec un coin du même côté 96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98" name="Rogner un rectangle avec un coin du même côté 97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</p:grpSp>
        <p:grpSp>
          <p:nvGrpSpPr>
            <p:cNvPr id="99" name="Groupe 98"/>
            <p:cNvGrpSpPr/>
            <p:nvPr/>
          </p:nvGrpSpPr>
          <p:grpSpPr>
            <a:xfrm>
              <a:off x="5148064" y="4293096"/>
              <a:ext cx="1008112" cy="936104"/>
              <a:chOff x="683568" y="1822326"/>
              <a:chExt cx="864096" cy="814586"/>
            </a:xfrm>
          </p:grpSpPr>
          <p:sp>
            <p:nvSpPr>
              <p:cNvPr id="100" name="Ellipse 99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rgbClr val="FFC000"/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latin typeface="Calibri" pitchFamily="34" charset="0"/>
                  </a:rPr>
                  <a:t>LT activé</a:t>
                </a:r>
                <a:endParaRPr lang="fr-FR" sz="1400" dirty="0">
                  <a:latin typeface="Calibri" pitchFamily="34" charset="0"/>
                </a:endParaRPr>
              </a:p>
            </p:txBody>
          </p:sp>
          <p:sp>
            <p:nvSpPr>
              <p:cNvPr id="101" name="Rogner un rectangle avec un coin du même côté 100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02" name="Rogner un rectangle avec un coin du même côté 101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03" name="Rogner un rectangle avec un coin du même côté 102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</p:grpSp>
        <p:grpSp>
          <p:nvGrpSpPr>
            <p:cNvPr id="105" name="Groupe 104"/>
            <p:cNvGrpSpPr/>
            <p:nvPr/>
          </p:nvGrpSpPr>
          <p:grpSpPr>
            <a:xfrm>
              <a:off x="5292080" y="4365104"/>
              <a:ext cx="1008112" cy="936104"/>
              <a:chOff x="683568" y="1822326"/>
              <a:chExt cx="864096" cy="814586"/>
            </a:xfrm>
          </p:grpSpPr>
          <p:sp>
            <p:nvSpPr>
              <p:cNvPr id="106" name="Ellipse 105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rgbClr val="FFC000"/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latin typeface="Calibri" pitchFamily="34" charset="0"/>
                  </a:rPr>
                  <a:t>LT activé</a:t>
                </a:r>
                <a:endParaRPr lang="fr-FR" sz="1400" dirty="0">
                  <a:latin typeface="Calibri" pitchFamily="34" charset="0"/>
                </a:endParaRPr>
              </a:p>
            </p:txBody>
          </p:sp>
          <p:sp>
            <p:nvSpPr>
              <p:cNvPr id="107" name="Rogner un rectangle avec un coin du même côté 106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08" name="Rogner un rectangle avec un coin du même côté 107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09" name="Rogner un rectangle avec un coin du même côté 108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</p:grpSp>
        <p:grpSp>
          <p:nvGrpSpPr>
            <p:cNvPr id="110" name="Groupe 109"/>
            <p:cNvGrpSpPr/>
            <p:nvPr/>
          </p:nvGrpSpPr>
          <p:grpSpPr>
            <a:xfrm>
              <a:off x="5436096" y="4437112"/>
              <a:ext cx="1008112" cy="936104"/>
              <a:chOff x="683568" y="1822326"/>
              <a:chExt cx="864096" cy="814586"/>
            </a:xfrm>
          </p:grpSpPr>
          <p:sp>
            <p:nvSpPr>
              <p:cNvPr id="111" name="Ellipse 110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rgbClr val="FFC000"/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latin typeface="Calibri" pitchFamily="34" charset="0"/>
                  </a:rPr>
                  <a:t>LT activé</a:t>
                </a:r>
                <a:endParaRPr lang="fr-FR" sz="1400" dirty="0">
                  <a:latin typeface="Calibri" pitchFamily="34" charset="0"/>
                </a:endParaRPr>
              </a:p>
            </p:txBody>
          </p:sp>
          <p:sp>
            <p:nvSpPr>
              <p:cNvPr id="112" name="Rogner un rectangle avec un coin du même côté 111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13" name="Rogner un rectangle avec un coin du même côté 112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14" name="Rogner un rectangle avec un coin du même côté 113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</p:grpSp>
        <p:grpSp>
          <p:nvGrpSpPr>
            <p:cNvPr id="115" name="Groupe 114"/>
            <p:cNvGrpSpPr/>
            <p:nvPr/>
          </p:nvGrpSpPr>
          <p:grpSpPr>
            <a:xfrm>
              <a:off x="5580112" y="4509120"/>
              <a:ext cx="1008112" cy="936104"/>
              <a:chOff x="683568" y="1822326"/>
              <a:chExt cx="864096" cy="814586"/>
            </a:xfrm>
          </p:grpSpPr>
          <p:sp>
            <p:nvSpPr>
              <p:cNvPr id="116" name="Ellipse 115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rgbClr val="FFC000"/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rgbClr val="FF0000"/>
                    </a:solidFill>
                    <a:latin typeface="Calibri" pitchFamily="34" charset="0"/>
                  </a:rPr>
                  <a:t>LT activé</a:t>
                </a:r>
                <a:endParaRPr lang="fr-FR" sz="1400" dirty="0">
                  <a:solidFill>
                    <a:srgbClr val="FF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117" name="Rogner un rectangle avec un coin du même côté 116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18" name="Rogner un rectangle avec un coin du même côté 117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19" name="Rogner un rectangle avec un coin du même côté 118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</p:grpSp>
      </p:grpSp>
      <p:cxnSp>
        <p:nvCxnSpPr>
          <p:cNvPr id="134" name="Connecteur droit avec flèche 133"/>
          <p:cNvCxnSpPr>
            <a:stCxn id="49" idx="2"/>
          </p:cNvCxnSpPr>
          <p:nvPr/>
        </p:nvCxnSpPr>
        <p:spPr>
          <a:xfrm>
            <a:off x="2279330" y="5126537"/>
            <a:ext cx="852510" cy="534711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ZoneTexte 134"/>
          <p:cNvSpPr txBox="1"/>
          <p:nvPr/>
        </p:nvSpPr>
        <p:spPr>
          <a:xfrm>
            <a:off x="5004048" y="4149080"/>
            <a:ext cx="18002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Différenciation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084168" y="4725144"/>
            <a:ext cx="3059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10 millions de CD8 après 5 jours</a:t>
            </a:r>
          </a:p>
          <a:p>
            <a:pPr marL="0" lvl="1"/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1 million de CD4 après 5 jours</a:t>
            </a:r>
          </a:p>
          <a:p>
            <a:pPr marL="0" lvl="1"/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Concentration dans la zone T </a:t>
            </a:r>
          </a:p>
          <a:p>
            <a:pPr marL="0" lvl="1"/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Gonflement du ganglion (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lymphadénopathie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)</a:t>
            </a:r>
          </a:p>
        </p:txBody>
      </p:sp>
      <p:cxnSp>
        <p:nvCxnSpPr>
          <p:cNvPr id="145" name="Connecteur droit avec flèche 144"/>
          <p:cNvCxnSpPr>
            <a:stCxn id="135" idx="0"/>
          </p:cNvCxnSpPr>
          <p:nvPr/>
        </p:nvCxnSpPr>
        <p:spPr>
          <a:xfrm flipH="1" flipV="1">
            <a:off x="5508104" y="2708920"/>
            <a:ext cx="396044" cy="144016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>
            <a:stCxn id="135" idx="0"/>
          </p:cNvCxnSpPr>
          <p:nvPr/>
        </p:nvCxnSpPr>
        <p:spPr>
          <a:xfrm flipV="1">
            <a:off x="5904148" y="3284984"/>
            <a:ext cx="324036" cy="8640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>
            <a:stCxn id="135" idx="0"/>
          </p:cNvCxnSpPr>
          <p:nvPr/>
        </p:nvCxnSpPr>
        <p:spPr>
          <a:xfrm flipV="1">
            <a:off x="5904148" y="3645024"/>
            <a:ext cx="1044116" cy="5040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e 181"/>
          <p:cNvGrpSpPr/>
          <p:nvPr/>
        </p:nvGrpSpPr>
        <p:grpSpPr>
          <a:xfrm>
            <a:off x="4427984" y="1196752"/>
            <a:ext cx="1224136" cy="864096"/>
            <a:chOff x="4427984" y="1196752"/>
            <a:chExt cx="1224136" cy="864096"/>
          </a:xfrm>
        </p:grpSpPr>
        <p:grpSp>
          <p:nvGrpSpPr>
            <p:cNvPr id="37" name="Groupe 36"/>
            <p:cNvGrpSpPr/>
            <p:nvPr/>
          </p:nvGrpSpPr>
          <p:grpSpPr>
            <a:xfrm>
              <a:off x="4427984" y="1196752"/>
              <a:ext cx="792088" cy="864096"/>
              <a:chOff x="683568" y="1822326"/>
              <a:chExt cx="864096" cy="814586"/>
            </a:xfrm>
          </p:grpSpPr>
          <p:sp>
            <p:nvSpPr>
              <p:cNvPr id="38" name="Ellipse 37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>
                    <a:latin typeface="Calibri" pitchFamily="34" charset="0"/>
                  </a:rPr>
                  <a:t>TH1</a:t>
                </a:r>
                <a:endParaRPr lang="fr-FR" sz="1200" dirty="0">
                  <a:latin typeface="Calibri" pitchFamily="34" charset="0"/>
                </a:endParaRPr>
              </a:p>
            </p:txBody>
          </p:sp>
          <p:sp>
            <p:nvSpPr>
              <p:cNvPr id="39" name="Rogner un rectangle avec un coin du même côté 38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40" name="Rogner un rectangle avec un coin du même côté 39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41" name="Rogner un rectangle avec un coin du même côté 40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</p:grpSp>
        <p:sp>
          <p:nvSpPr>
            <p:cNvPr id="161" name="ZoneTexte 160"/>
            <p:cNvSpPr txBox="1"/>
            <p:nvPr/>
          </p:nvSpPr>
          <p:spPr>
            <a:xfrm>
              <a:off x="5076056" y="1196752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rgbClr val="FF6600"/>
                  </a:solidFill>
                  <a:latin typeface="Calibri" pitchFamily="34" charset="0"/>
                </a:rPr>
                <a:t>CD4</a:t>
              </a:r>
            </a:p>
          </p:txBody>
        </p:sp>
      </p:grpSp>
      <p:grpSp>
        <p:nvGrpSpPr>
          <p:cNvPr id="183" name="Groupe 182"/>
          <p:cNvGrpSpPr/>
          <p:nvPr/>
        </p:nvGrpSpPr>
        <p:grpSpPr>
          <a:xfrm>
            <a:off x="5292080" y="1556792"/>
            <a:ext cx="1296144" cy="936103"/>
            <a:chOff x="5292080" y="1556792"/>
            <a:chExt cx="1296144" cy="936103"/>
          </a:xfrm>
        </p:grpSpPr>
        <p:grpSp>
          <p:nvGrpSpPr>
            <p:cNvPr id="120" name="Groupe 119"/>
            <p:cNvGrpSpPr/>
            <p:nvPr/>
          </p:nvGrpSpPr>
          <p:grpSpPr>
            <a:xfrm>
              <a:off x="5292080" y="1556792"/>
              <a:ext cx="864096" cy="936103"/>
              <a:chOff x="683568" y="1822326"/>
              <a:chExt cx="864096" cy="814585"/>
            </a:xfrm>
          </p:grpSpPr>
          <p:sp>
            <p:nvSpPr>
              <p:cNvPr id="121" name="Ellipse 120"/>
              <p:cNvSpPr/>
              <p:nvPr/>
            </p:nvSpPr>
            <p:spPr>
              <a:xfrm>
                <a:off x="683568" y="1844823"/>
                <a:ext cx="864096" cy="79208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>
                    <a:latin typeface="Calibri" pitchFamily="34" charset="0"/>
                  </a:rPr>
                  <a:t>TH2</a:t>
                </a:r>
                <a:endParaRPr lang="fr-FR" sz="1200" dirty="0">
                  <a:latin typeface="Calibri" pitchFamily="34" charset="0"/>
                </a:endParaRPr>
              </a:p>
            </p:txBody>
          </p:sp>
          <p:sp>
            <p:nvSpPr>
              <p:cNvPr id="122" name="Rogner un rectangle avec un coin du même côté 121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123" name="Rogner un rectangle avec un coin du même côté 122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124" name="Rogner un rectangle avec un coin du même côté 123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</p:grpSp>
        <p:sp>
          <p:nvSpPr>
            <p:cNvPr id="162" name="ZoneTexte 161"/>
            <p:cNvSpPr txBox="1"/>
            <p:nvPr/>
          </p:nvSpPr>
          <p:spPr>
            <a:xfrm>
              <a:off x="6012160" y="1628800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rgbClr val="FF6600"/>
                  </a:solidFill>
                  <a:latin typeface="Calibri" pitchFamily="34" charset="0"/>
                </a:rPr>
                <a:t>CD4</a:t>
              </a:r>
            </a:p>
          </p:txBody>
        </p:sp>
      </p:grpSp>
      <p:grpSp>
        <p:nvGrpSpPr>
          <p:cNvPr id="184" name="Groupe 183"/>
          <p:cNvGrpSpPr/>
          <p:nvPr/>
        </p:nvGrpSpPr>
        <p:grpSpPr>
          <a:xfrm>
            <a:off x="7956376" y="3356992"/>
            <a:ext cx="1296144" cy="792087"/>
            <a:chOff x="7956376" y="3356992"/>
            <a:chExt cx="1296144" cy="792087"/>
          </a:xfrm>
        </p:grpSpPr>
        <p:grpSp>
          <p:nvGrpSpPr>
            <p:cNvPr id="156" name="Groupe 155"/>
            <p:cNvGrpSpPr/>
            <p:nvPr/>
          </p:nvGrpSpPr>
          <p:grpSpPr>
            <a:xfrm>
              <a:off x="7956376" y="3356992"/>
              <a:ext cx="864096" cy="792087"/>
              <a:chOff x="683568" y="1822326"/>
              <a:chExt cx="864096" cy="814585"/>
            </a:xfrm>
          </p:grpSpPr>
          <p:sp>
            <p:nvSpPr>
              <p:cNvPr id="157" name="Ellipse 156"/>
              <p:cNvSpPr/>
              <p:nvPr/>
            </p:nvSpPr>
            <p:spPr>
              <a:xfrm>
                <a:off x="683568" y="1844823"/>
                <a:ext cx="864096" cy="792088"/>
              </a:xfrm>
              <a:prstGeom prst="ellipse">
                <a:avLst/>
              </a:prstGeom>
              <a:solidFill>
                <a:srgbClr val="FF66FF"/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err="1" smtClean="0">
                    <a:latin typeface="Calibri" pitchFamily="34" charset="0"/>
                  </a:rPr>
                  <a:t>LTc</a:t>
                </a:r>
                <a:endParaRPr lang="fr-FR" sz="1400" dirty="0">
                  <a:latin typeface="Calibri" pitchFamily="34" charset="0"/>
                </a:endParaRPr>
              </a:p>
            </p:txBody>
          </p:sp>
          <p:sp>
            <p:nvSpPr>
              <p:cNvPr id="158" name="Rogner un rectangle avec un coin du même côté 157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59" name="Rogner un rectangle avec un coin du même côté 158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  <p:sp>
            <p:nvSpPr>
              <p:cNvPr id="160" name="Rogner un rectangle avec un coin du même côté 159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 smtClean="0">
                  <a:latin typeface="Calibri" pitchFamily="34" charset="0"/>
                </a:endParaRPr>
              </a:p>
            </p:txBody>
          </p:sp>
        </p:grpSp>
        <p:sp>
          <p:nvSpPr>
            <p:cNvPr id="164" name="ZoneTexte 163"/>
            <p:cNvSpPr txBox="1"/>
            <p:nvPr/>
          </p:nvSpPr>
          <p:spPr>
            <a:xfrm>
              <a:off x="8676456" y="3356992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rgbClr val="FF00FF"/>
                  </a:solidFill>
                  <a:latin typeface="Calibri" pitchFamily="34" charset="0"/>
                </a:rPr>
                <a:t>CD8</a:t>
              </a:r>
            </a:p>
          </p:txBody>
        </p:sp>
      </p:grpSp>
      <p:sp>
        <p:nvSpPr>
          <p:cNvPr id="165" name="ZoneTexte 164"/>
          <p:cNvSpPr txBox="1"/>
          <p:nvPr/>
        </p:nvSpPr>
        <p:spPr>
          <a:xfrm>
            <a:off x="6444208" y="1556792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00FF"/>
                </a:solidFill>
                <a:latin typeface="Calibri" pitchFamily="34" charset="0"/>
              </a:rPr>
              <a:t>Producteurs d’IL-4</a:t>
            </a:r>
          </a:p>
        </p:txBody>
      </p:sp>
      <p:sp>
        <p:nvSpPr>
          <p:cNvPr id="166" name="ZoneTexte 165"/>
          <p:cNvSpPr txBox="1"/>
          <p:nvPr/>
        </p:nvSpPr>
        <p:spPr>
          <a:xfrm>
            <a:off x="5436096" y="1052736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00FF"/>
                </a:solidFill>
                <a:latin typeface="Calibri" pitchFamily="34" charset="0"/>
              </a:rPr>
              <a:t>Producteurs d’IFN-</a:t>
            </a:r>
            <a:r>
              <a:rPr lang="el-GR" sz="1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γ</a:t>
            </a:r>
            <a:endParaRPr lang="fr-FR" sz="1400" b="1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167" name="ZoneTexte 166"/>
          <p:cNvSpPr txBox="1"/>
          <p:nvPr/>
        </p:nvSpPr>
        <p:spPr>
          <a:xfrm>
            <a:off x="8082136" y="2852936"/>
            <a:ext cx="212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00FF"/>
                </a:solidFill>
                <a:latin typeface="Calibri" pitchFamily="34" charset="0"/>
              </a:rPr>
              <a:t>Régulateurs</a:t>
            </a:r>
          </a:p>
        </p:txBody>
      </p:sp>
      <p:grpSp>
        <p:nvGrpSpPr>
          <p:cNvPr id="169" name="Groupe 168"/>
          <p:cNvGrpSpPr/>
          <p:nvPr/>
        </p:nvGrpSpPr>
        <p:grpSpPr>
          <a:xfrm>
            <a:off x="6228184" y="2060848"/>
            <a:ext cx="1224136" cy="864095"/>
            <a:chOff x="6228184" y="2060848"/>
            <a:chExt cx="1224136" cy="864095"/>
          </a:xfrm>
        </p:grpSpPr>
        <p:grpSp>
          <p:nvGrpSpPr>
            <p:cNvPr id="138" name="Groupe 137"/>
            <p:cNvGrpSpPr/>
            <p:nvPr/>
          </p:nvGrpSpPr>
          <p:grpSpPr>
            <a:xfrm>
              <a:off x="6228184" y="2132856"/>
              <a:ext cx="864096" cy="792087"/>
              <a:chOff x="683568" y="1822326"/>
              <a:chExt cx="864096" cy="814585"/>
            </a:xfrm>
          </p:grpSpPr>
          <p:sp>
            <p:nvSpPr>
              <p:cNvPr id="139" name="Ellipse 138"/>
              <p:cNvSpPr/>
              <p:nvPr/>
            </p:nvSpPr>
            <p:spPr>
              <a:xfrm>
                <a:off x="683568" y="1844823"/>
                <a:ext cx="864096" cy="79208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>
                    <a:latin typeface="Calibri" pitchFamily="34" charset="0"/>
                  </a:rPr>
                  <a:t>TH17</a:t>
                </a:r>
                <a:endParaRPr lang="fr-FR" sz="1200" dirty="0">
                  <a:latin typeface="Calibri" pitchFamily="34" charset="0"/>
                </a:endParaRPr>
              </a:p>
            </p:txBody>
          </p:sp>
          <p:sp>
            <p:nvSpPr>
              <p:cNvPr id="140" name="Rogner un rectangle avec un coin du même côté 139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141" name="Rogner un rectangle avec un coin du même côté 140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142" name="Rogner un rectangle avec un coin du même côté 141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</p:grpSp>
        <p:sp>
          <p:nvSpPr>
            <p:cNvPr id="168" name="ZoneTexte 167"/>
            <p:cNvSpPr txBox="1"/>
            <p:nvPr/>
          </p:nvSpPr>
          <p:spPr>
            <a:xfrm>
              <a:off x="6876256" y="2060848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rgbClr val="FF6600"/>
                  </a:solidFill>
                  <a:latin typeface="Calibri" pitchFamily="34" charset="0"/>
                </a:rPr>
                <a:t>CD4</a:t>
              </a:r>
            </a:p>
          </p:txBody>
        </p:sp>
      </p:grpSp>
      <p:grpSp>
        <p:nvGrpSpPr>
          <p:cNvPr id="170" name="Groupe 169"/>
          <p:cNvGrpSpPr/>
          <p:nvPr/>
        </p:nvGrpSpPr>
        <p:grpSpPr>
          <a:xfrm>
            <a:off x="7164288" y="2636912"/>
            <a:ext cx="1224136" cy="864095"/>
            <a:chOff x="6228184" y="2060848"/>
            <a:chExt cx="1224136" cy="864095"/>
          </a:xfrm>
        </p:grpSpPr>
        <p:grpSp>
          <p:nvGrpSpPr>
            <p:cNvPr id="171" name="Groupe 137"/>
            <p:cNvGrpSpPr/>
            <p:nvPr/>
          </p:nvGrpSpPr>
          <p:grpSpPr>
            <a:xfrm>
              <a:off x="6228184" y="2132856"/>
              <a:ext cx="864096" cy="792087"/>
              <a:chOff x="683568" y="1822326"/>
              <a:chExt cx="864096" cy="814585"/>
            </a:xfrm>
          </p:grpSpPr>
          <p:sp>
            <p:nvSpPr>
              <p:cNvPr id="173" name="Ellipse 172"/>
              <p:cNvSpPr/>
              <p:nvPr/>
            </p:nvSpPr>
            <p:spPr>
              <a:xfrm>
                <a:off x="683568" y="1844823"/>
                <a:ext cx="864096" cy="79208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err="1" smtClean="0">
                    <a:latin typeface="Calibri" pitchFamily="34" charset="0"/>
                  </a:rPr>
                  <a:t>THreg</a:t>
                </a:r>
                <a:endParaRPr lang="fr-FR" sz="1200" dirty="0">
                  <a:latin typeface="Calibri" pitchFamily="34" charset="0"/>
                </a:endParaRPr>
              </a:p>
            </p:txBody>
          </p:sp>
          <p:sp>
            <p:nvSpPr>
              <p:cNvPr id="174" name="Rogner un rectangle avec un coin du même côté 173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175" name="Rogner un rectangle avec un coin du même côté 174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176" name="Rogner un rectangle avec un coin du même côté 175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</p:grpSp>
        <p:sp>
          <p:nvSpPr>
            <p:cNvPr id="172" name="ZoneTexte 171"/>
            <p:cNvSpPr txBox="1"/>
            <p:nvPr/>
          </p:nvSpPr>
          <p:spPr>
            <a:xfrm>
              <a:off x="6876256" y="2060848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rgbClr val="FF6600"/>
                  </a:solidFill>
                  <a:latin typeface="Calibri" pitchFamily="34" charset="0"/>
                </a:rPr>
                <a:t>CD4</a:t>
              </a:r>
            </a:p>
          </p:txBody>
        </p:sp>
      </p:grpSp>
      <p:sp>
        <p:nvSpPr>
          <p:cNvPr id="177" name="ZoneTexte 176"/>
          <p:cNvSpPr txBox="1"/>
          <p:nvPr/>
        </p:nvSpPr>
        <p:spPr>
          <a:xfrm>
            <a:off x="7164288" y="2132856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00FF"/>
                </a:solidFill>
                <a:latin typeface="Calibri" pitchFamily="34" charset="0"/>
              </a:rPr>
              <a:t>Producteurs d’IL-17</a:t>
            </a:r>
          </a:p>
        </p:txBody>
      </p:sp>
      <p:cxnSp>
        <p:nvCxnSpPr>
          <p:cNvPr id="179" name="Connecteur droit avec flèche 178"/>
          <p:cNvCxnSpPr>
            <a:stCxn id="135" idx="0"/>
          </p:cNvCxnSpPr>
          <p:nvPr/>
        </p:nvCxnSpPr>
        <p:spPr>
          <a:xfrm flipH="1" flipV="1">
            <a:off x="4788024" y="2276872"/>
            <a:ext cx="1116124" cy="187220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avec flèche 180"/>
          <p:cNvCxnSpPr>
            <a:stCxn id="135" idx="0"/>
          </p:cNvCxnSpPr>
          <p:nvPr/>
        </p:nvCxnSpPr>
        <p:spPr>
          <a:xfrm flipV="1">
            <a:off x="5904148" y="3933056"/>
            <a:ext cx="1764196" cy="21602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0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Gonflement des ganglions (</a:t>
            </a:r>
            <a:r>
              <a:rPr lang="fr-FR" dirty="0" err="1" smtClean="0"/>
              <a:t>lymphadénopathie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187624" y="1052736"/>
            <a:ext cx="6834316" cy="512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62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12131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Polarisation et rôle des TH (</a:t>
            </a:r>
            <a:r>
              <a:rPr lang="fr-FR" dirty="0" err="1" smtClean="0"/>
              <a:t>auxilliaires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635896" y="1772816"/>
            <a:ext cx="1224136" cy="864096"/>
            <a:chOff x="4427984" y="1196752"/>
            <a:chExt cx="1224136" cy="864096"/>
          </a:xfrm>
        </p:grpSpPr>
        <p:grpSp>
          <p:nvGrpSpPr>
            <p:cNvPr id="8" name="Groupe 36"/>
            <p:cNvGrpSpPr/>
            <p:nvPr/>
          </p:nvGrpSpPr>
          <p:grpSpPr>
            <a:xfrm>
              <a:off x="4427984" y="1196752"/>
              <a:ext cx="792088" cy="864096"/>
              <a:chOff x="683568" y="1822326"/>
              <a:chExt cx="864096" cy="814586"/>
            </a:xfrm>
          </p:grpSpPr>
          <p:sp>
            <p:nvSpPr>
              <p:cNvPr id="10" name="Ellipse 9"/>
              <p:cNvSpPr/>
              <p:nvPr/>
            </p:nvSpPr>
            <p:spPr>
              <a:xfrm>
                <a:off x="683568" y="1844824"/>
                <a:ext cx="864096" cy="79208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>
                    <a:latin typeface="Calibri" pitchFamily="34" charset="0"/>
                  </a:rPr>
                  <a:t>TH1</a:t>
                </a:r>
                <a:endParaRPr lang="fr-FR" sz="1200" dirty="0">
                  <a:latin typeface="Calibri" pitchFamily="34" charset="0"/>
                </a:endParaRPr>
              </a:p>
            </p:txBody>
          </p:sp>
          <p:sp>
            <p:nvSpPr>
              <p:cNvPr id="11" name="Rogner un rectangle avec un coin du même côté 10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12" name="Rogner un rectangle avec un coin du même côté 11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13" name="Rogner un rectangle avec un coin du même côté 12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</p:grpSp>
        <p:sp>
          <p:nvSpPr>
            <p:cNvPr id="9" name="ZoneTexte 8"/>
            <p:cNvSpPr txBox="1"/>
            <p:nvPr/>
          </p:nvSpPr>
          <p:spPr>
            <a:xfrm>
              <a:off x="5076056" y="1196752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rgbClr val="FF6600"/>
                  </a:solidFill>
                  <a:latin typeface="Calibri" pitchFamily="34" charset="0"/>
                </a:rPr>
                <a:t>CD4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3563888" y="3501008"/>
            <a:ext cx="1296144" cy="936103"/>
            <a:chOff x="5292080" y="1556792"/>
            <a:chExt cx="1296144" cy="936103"/>
          </a:xfrm>
        </p:grpSpPr>
        <p:grpSp>
          <p:nvGrpSpPr>
            <p:cNvPr id="15" name="Groupe 119"/>
            <p:cNvGrpSpPr/>
            <p:nvPr/>
          </p:nvGrpSpPr>
          <p:grpSpPr>
            <a:xfrm>
              <a:off x="5292080" y="1556792"/>
              <a:ext cx="864096" cy="936103"/>
              <a:chOff x="683568" y="1822326"/>
              <a:chExt cx="864096" cy="814585"/>
            </a:xfrm>
          </p:grpSpPr>
          <p:sp>
            <p:nvSpPr>
              <p:cNvPr id="17" name="Ellipse 16"/>
              <p:cNvSpPr/>
              <p:nvPr/>
            </p:nvSpPr>
            <p:spPr>
              <a:xfrm>
                <a:off x="683568" y="1844823"/>
                <a:ext cx="864096" cy="79208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>
                    <a:latin typeface="Calibri" pitchFamily="34" charset="0"/>
                  </a:rPr>
                  <a:t>TH2</a:t>
                </a:r>
                <a:endParaRPr lang="fr-FR" sz="1200" dirty="0">
                  <a:latin typeface="Calibri" pitchFamily="34" charset="0"/>
                </a:endParaRPr>
              </a:p>
            </p:txBody>
          </p:sp>
          <p:sp>
            <p:nvSpPr>
              <p:cNvPr id="18" name="Rogner un rectangle avec un coin du même côté 17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19" name="Rogner un rectangle avec un coin du même côté 18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20" name="Rogner un rectangle avec un coin du même côté 19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</p:grpSp>
        <p:sp>
          <p:nvSpPr>
            <p:cNvPr id="16" name="ZoneTexte 15"/>
            <p:cNvSpPr txBox="1"/>
            <p:nvPr/>
          </p:nvSpPr>
          <p:spPr>
            <a:xfrm>
              <a:off x="6012160" y="1628800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rgbClr val="FF6600"/>
                  </a:solidFill>
                  <a:latin typeface="Calibri" pitchFamily="34" charset="0"/>
                </a:rPr>
                <a:t>CD4</a:t>
              </a: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4644008" y="3573016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00FF"/>
                </a:solidFill>
                <a:latin typeface="Calibri" pitchFamily="34" charset="0"/>
              </a:rPr>
              <a:t>Producteurs d’IL-4 (et d’IL-5)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644008" y="1916832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00FF"/>
                </a:solidFill>
                <a:latin typeface="Calibri" pitchFamily="34" charset="0"/>
              </a:rPr>
              <a:t>Producteurs d’IFN-</a:t>
            </a:r>
            <a:r>
              <a:rPr lang="el-GR" sz="1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γ</a:t>
            </a:r>
            <a:endParaRPr lang="fr-FR" sz="1400" b="1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3563888" y="5229200"/>
            <a:ext cx="1224136" cy="1080120"/>
            <a:chOff x="6228184" y="2060848"/>
            <a:chExt cx="1224136" cy="864095"/>
          </a:xfrm>
        </p:grpSpPr>
        <p:grpSp>
          <p:nvGrpSpPr>
            <p:cNvPr id="25" name="Groupe 137"/>
            <p:cNvGrpSpPr/>
            <p:nvPr/>
          </p:nvGrpSpPr>
          <p:grpSpPr>
            <a:xfrm>
              <a:off x="6228184" y="2132856"/>
              <a:ext cx="864096" cy="792087"/>
              <a:chOff x="683568" y="1822326"/>
              <a:chExt cx="864096" cy="814585"/>
            </a:xfrm>
          </p:grpSpPr>
          <p:sp>
            <p:nvSpPr>
              <p:cNvPr id="27" name="Ellipse 26"/>
              <p:cNvSpPr/>
              <p:nvPr/>
            </p:nvSpPr>
            <p:spPr>
              <a:xfrm>
                <a:off x="683568" y="1844823"/>
                <a:ext cx="864096" cy="79208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 cmpd="sng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>
                    <a:latin typeface="Calibri" pitchFamily="34" charset="0"/>
                  </a:rPr>
                  <a:t>TH17</a:t>
                </a:r>
                <a:endParaRPr lang="fr-FR" sz="1200" dirty="0">
                  <a:latin typeface="Calibri" pitchFamily="34" charset="0"/>
                </a:endParaRPr>
              </a:p>
            </p:txBody>
          </p:sp>
          <p:sp>
            <p:nvSpPr>
              <p:cNvPr id="28" name="Rogner un rectangle avec un coin du même côté 27"/>
              <p:cNvSpPr/>
              <p:nvPr/>
            </p:nvSpPr>
            <p:spPr>
              <a:xfrm>
                <a:off x="899592" y="184482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29" name="Rogner un rectangle avec un coin du même côté 28"/>
              <p:cNvSpPr/>
              <p:nvPr/>
            </p:nvSpPr>
            <p:spPr>
              <a:xfrm>
                <a:off x="1084709" y="1822326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  <p:sp>
            <p:nvSpPr>
              <p:cNvPr id="30" name="Rogner un rectangle avec un coin du même côté 29"/>
              <p:cNvSpPr/>
              <p:nvPr/>
            </p:nvSpPr>
            <p:spPr>
              <a:xfrm>
                <a:off x="1271067" y="1863874"/>
                <a:ext cx="45719" cy="72008"/>
              </a:xfrm>
              <a:prstGeom prst="snip2SameRect">
                <a:avLst/>
              </a:prstGeom>
              <a:solidFill>
                <a:srgbClr val="FF0000"/>
              </a:solidFill>
              <a:ln w="254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 smtClean="0">
                  <a:latin typeface="Calibri" pitchFamily="34" charset="0"/>
                </a:endParaRPr>
              </a:p>
            </p:txBody>
          </p:sp>
        </p:grpSp>
        <p:sp>
          <p:nvSpPr>
            <p:cNvPr id="26" name="ZoneTexte 25"/>
            <p:cNvSpPr txBox="1"/>
            <p:nvPr/>
          </p:nvSpPr>
          <p:spPr>
            <a:xfrm>
              <a:off x="6876256" y="2060848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rgbClr val="FF6600"/>
                  </a:solidFill>
                  <a:latin typeface="Calibri" pitchFamily="34" charset="0"/>
                </a:rPr>
                <a:t>CD4</a:t>
              </a:r>
            </a:p>
          </p:txBody>
        </p:sp>
      </p:grpSp>
      <p:sp>
        <p:nvSpPr>
          <p:cNvPr id="38" name="ZoneTexte 37"/>
          <p:cNvSpPr txBox="1"/>
          <p:nvPr/>
        </p:nvSpPr>
        <p:spPr>
          <a:xfrm>
            <a:off x="4644008" y="5229200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00FF"/>
                </a:solidFill>
                <a:latin typeface="Calibri" pitchFamily="34" charset="0"/>
              </a:rPr>
              <a:t>Producteurs d’IL-17</a:t>
            </a:r>
          </a:p>
          <a:p>
            <a:pPr lvl="1"/>
            <a:endParaRPr lang="fr-FR" sz="1400" b="1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23528" y="1988840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itchFamily="34" charset="0"/>
              </a:rPr>
              <a:t>Sensible à TNF</a:t>
            </a:r>
          </a:p>
          <a:p>
            <a:pPr marL="180975" indent="-180975"/>
            <a:r>
              <a:rPr lang="fr-FR" sz="1400" dirty="0" smtClean="0">
                <a:latin typeface="Calibri" pitchFamily="34" charset="0"/>
              </a:rPr>
              <a:t>→ accumulation sur le site de l’infection bactérienne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323528" y="1412776"/>
            <a:ext cx="309634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CHIMIOTACTISME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4644008" y="1412776"/>
            <a:ext cx="41764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ACTION PARACRINE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23528" y="3573016"/>
            <a:ext cx="3240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itchFamily="34" charset="0"/>
              </a:rPr>
              <a:t>Sensible aux </a:t>
            </a:r>
            <a:r>
              <a:rPr lang="fr-FR" sz="1400" dirty="0" err="1" smtClean="0">
                <a:latin typeface="Calibri" pitchFamily="34" charset="0"/>
              </a:rPr>
              <a:t>chimiokines</a:t>
            </a:r>
            <a:r>
              <a:rPr lang="fr-FR" sz="1400" dirty="0" smtClean="0">
                <a:latin typeface="Calibri" pitchFamily="34" charset="0"/>
              </a:rPr>
              <a:t> liées au parasitisme (helminthe)</a:t>
            </a:r>
          </a:p>
          <a:p>
            <a:pPr marL="180975" indent="-180975"/>
            <a:r>
              <a:rPr lang="fr-FR" sz="1400" dirty="0" smtClean="0">
                <a:latin typeface="Calibri" pitchFamily="34" charset="0"/>
              </a:rPr>
              <a:t>→ accumulation sur le site de l’infection parasitaire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932040" y="3861048"/>
            <a:ext cx="3816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 smtClean="0">
              <a:latin typeface="Calibri" pitchFamily="34" charset="0"/>
            </a:endParaRPr>
          </a:p>
          <a:p>
            <a:r>
              <a:rPr lang="fr-FR" sz="1400" dirty="0" smtClean="0">
                <a:latin typeface="Calibri" pitchFamily="34" charset="0"/>
              </a:rPr>
              <a:t>→ recrutement des éosinophiles et mastocytes</a:t>
            </a:r>
          </a:p>
          <a:p>
            <a:r>
              <a:rPr lang="fr-FR" sz="1400" dirty="0" smtClean="0">
                <a:latin typeface="Calibri" pitchFamily="34" charset="0"/>
              </a:rPr>
              <a:t>→ stimulation des plasmocytes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4932040" y="2204864"/>
            <a:ext cx="4211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itchFamily="34" charset="0"/>
              </a:rPr>
              <a:t>→ accélération de la phagocytose par les sentinelles</a:t>
            </a:r>
          </a:p>
          <a:p>
            <a:r>
              <a:rPr lang="fr-FR" sz="1400" dirty="0" smtClean="0">
                <a:latin typeface="Calibri" pitchFamily="34" charset="0"/>
              </a:rPr>
              <a:t>→ stimulation des cellules NK</a:t>
            </a:r>
          </a:p>
          <a:p>
            <a:r>
              <a:rPr lang="fr-FR" sz="1400" dirty="0" smtClean="0">
                <a:latin typeface="Calibri" pitchFamily="34" charset="0"/>
              </a:rPr>
              <a:t>→ stimulation des plasmocytes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004048" y="5517232"/>
            <a:ext cx="331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itchFamily="34" charset="0"/>
              </a:rPr>
              <a:t>→ recrutement des neutrophiles</a:t>
            </a:r>
          </a:p>
          <a:p>
            <a:r>
              <a:rPr lang="fr-FR" sz="1400" dirty="0" smtClean="0">
                <a:latin typeface="Calibri" pitchFamily="34" charset="0"/>
              </a:rPr>
              <a:t>→ renforcement de l’inflammation</a:t>
            </a:r>
          </a:p>
          <a:p>
            <a:endParaRPr lang="fr-FR" sz="1400" dirty="0" smtClean="0"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611560" y="5661248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latin typeface="Calibri" pitchFamily="34" charset="0"/>
              </a:rPr>
              <a:t>Découverte encore récente</a:t>
            </a:r>
          </a:p>
        </p:txBody>
      </p:sp>
    </p:spTree>
    <p:extLst>
      <p:ext uri="{BB962C8B-B14F-4D97-AF65-F5344CB8AC3E}">
        <p14:creationId xmlns:p14="http://schemas.microsoft.com/office/powerpoint/2010/main" val="4807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1" name="ZoneTexte 470"/>
          <p:cNvSpPr txBox="1"/>
          <p:nvPr/>
        </p:nvSpPr>
        <p:spPr>
          <a:xfrm>
            <a:off x="3491880" y="5301208"/>
            <a:ext cx="1584176" cy="1200329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 smtClean="0">
                <a:solidFill>
                  <a:schemeClr val="bg1"/>
                </a:solidFill>
                <a:latin typeface="Calibri" pitchFamily="34" charset="0"/>
              </a:rPr>
              <a:t>4. ACTION SUR L’HEMATOPOÏÈSE</a:t>
            </a:r>
          </a:p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Production de cellules spécialisées en fonction du type de messages</a:t>
            </a:r>
          </a:p>
        </p:txBody>
      </p:sp>
      <p:cxnSp>
        <p:nvCxnSpPr>
          <p:cNvPr id="486" name="Connecteur droit avec flèche 485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Forme libre 486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8" name="Forme libre 487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89" name="Connecteur droit avec flèche 488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Forme libre 489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1" name="Forme libre 490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3" name="ZoneTexte 492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494" name="ZoneTexte 493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animBg="1"/>
      <p:bldP spid="487" grpId="0" animBg="1"/>
      <p:bldP spid="488" grpId="0" animBg="1"/>
      <p:bldP spid="490" grpId="0" animBg="1"/>
      <p:bldP spid="491" grpId="0" animBg="1"/>
      <p:bldP spid="493" grpId="0"/>
      <p:bldP spid="49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19051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78491"/>
          </a:xfrm>
        </p:spPr>
        <p:txBody>
          <a:bodyPr/>
          <a:lstStyle/>
          <a:p>
            <a:r>
              <a:rPr lang="fr-FR" dirty="0" smtClean="0"/>
              <a:t>Reconnaissance des cellules infectées</a:t>
            </a:r>
          </a:p>
          <a:p>
            <a:pPr lvl="1"/>
            <a:r>
              <a:rPr lang="fr-FR" dirty="0" smtClean="0"/>
              <a:t>Les cellules infectées présentent les antigènes à la surface de leur CMH-I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LTc</a:t>
            </a:r>
            <a:r>
              <a:rPr lang="fr-FR" dirty="0" smtClean="0"/>
              <a:t> spécifiques peuvent donc interagir longuement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Dégranulation</a:t>
            </a:r>
            <a:r>
              <a:rPr lang="fr-FR" dirty="0" smtClean="0"/>
              <a:t> cytotoxique pour la cellule cible</a:t>
            </a:r>
          </a:p>
          <a:p>
            <a:pPr lvl="1"/>
            <a:r>
              <a:rPr lang="fr-FR" dirty="0" smtClean="0"/>
              <a:t>Induction de l’</a:t>
            </a:r>
            <a:r>
              <a:rPr lang="fr-FR" dirty="0" err="1" smtClean="0"/>
              <a:t>apoptose</a:t>
            </a:r>
            <a:endParaRPr lang="fr-FR" dirty="0" smtClean="0"/>
          </a:p>
          <a:p>
            <a:pPr lvl="1"/>
            <a:r>
              <a:rPr lang="fr-FR" dirty="0" smtClean="0"/>
              <a:t>Sécrétion de </a:t>
            </a:r>
            <a:r>
              <a:rPr lang="fr-FR" dirty="0" err="1" smtClean="0"/>
              <a:t>perforine</a:t>
            </a:r>
            <a:r>
              <a:rPr lang="fr-FR" dirty="0" smtClean="0"/>
              <a:t> et de </a:t>
            </a:r>
            <a:r>
              <a:rPr lang="fr-FR" dirty="0"/>
              <a:t>protéases (</a:t>
            </a:r>
            <a:r>
              <a:rPr lang="fr-FR" dirty="0" err="1"/>
              <a:t>granzymes</a:t>
            </a:r>
            <a:r>
              <a:rPr lang="fr-FR" smtClean="0"/>
              <a:t>) auprès </a:t>
            </a:r>
            <a:r>
              <a:rPr lang="fr-FR" dirty="0" smtClean="0"/>
              <a:t>des cellules infectées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706090"/>
          </a:xfrm>
        </p:spPr>
        <p:txBody>
          <a:bodyPr/>
          <a:lstStyle/>
          <a:p>
            <a:r>
              <a:rPr lang="fr-FR" dirty="0" smtClean="0"/>
              <a:t>Action des lymphocytes T cytotoxiques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777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de la réponse à une infection virale</a:t>
            </a:r>
            <a:endParaRPr lang="fr-FR" dirty="0"/>
          </a:p>
        </p:txBody>
      </p:sp>
      <p:pic>
        <p:nvPicPr>
          <p:cNvPr id="4" name="Picture 4" descr="C:\Mes documents\Cours d'immunologie générale\F14-10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331640" y="1268760"/>
            <a:ext cx="5626100" cy="4868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53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12806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différents anticorps des lymphocytes B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1187624" y="2564904"/>
            <a:ext cx="4824536" cy="30963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ZONE B</a:t>
            </a:r>
            <a:endParaRPr lang="fr-FR" dirty="0"/>
          </a:p>
        </p:txBody>
      </p:sp>
      <p:sp>
        <p:nvSpPr>
          <p:cNvPr id="5" name="Forme libre 4"/>
          <p:cNvSpPr/>
          <p:nvPr/>
        </p:nvSpPr>
        <p:spPr>
          <a:xfrm>
            <a:off x="467544" y="1052736"/>
            <a:ext cx="10585176" cy="5487813"/>
          </a:xfrm>
          <a:custGeom>
            <a:avLst/>
            <a:gdLst>
              <a:gd name="connsiteX0" fmla="*/ 273050 w 5718175"/>
              <a:gd name="connsiteY0" fmla="*/ 520700 h 3938587"/>
              <a:gd name="connsiteX1" fmla="*/ 282575 w 5718175"/>
              <a:gd name="connsiteY1" fmla="*/ 3225800 h 3938587"/>
              <a:gd name="connsiteX2" fmla="*/ 1968500 w 5718175"/>
              <a:gd name="connsiteY2" fmla="*/ 3873500 h 3938587"/>
              <a:gd name="connsiteX3" fmla="*/ 4816475 w 5718175"/>
              <a:gd name="connsiteY3" fmla="*/ 2835275 h 3938587"/>
              <a:gd name="connsiteX4" fmla="*/ 5140325 w 5718175"/>
              <a:gd name="connsiteY4" fmla="*/ 958850 h 3938587"/>
              <a:gd name="connsiteX5" fmla="*/ 1349375 w 5718175"/>
              <a:gd name="connsiteY5" fmla="*/ 101600 h 3938587"/>
              <a:gd name="connsiteX6" fmla="*/ 273050 w 5718175"/>
              <a:gd name="connsiteY6" fmla="*/ 520700 h 393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8175" h="3938587">
                <a:moveTo>
                  <a:pt x="273050" y="520700"/>
                </a:moveTo>
                <a:cubicBezTo>
                  <a:pt x="95250" y="1041400"/>
                  <a:pt x="0" y="2667000"/>
                  <a:pt x="282575" y="3225800"/>
                </a:cubicBezTo>
                <a:cubicBezTo>
                  <a:pt x="565150" y="3784600"/>
                  <a:pt x="1212850" y="3938587"/>
                  <a:pt x="1968500" y="3873500"/>
                </a:cubicBezTo>
                <a:cubicBezTo>
                  <a:pt x="2724150" y="3808413"/>
                  <a:pt x="4287838" y="3321050"/>
                  <a:pt x="4816475" y="2835275"/>
                </a:cubicBezTo>
                <a:cubicBezTo>
                  <a:pt x="5345112" y="2349500"/>
                  <a:pt x="5718175" y="1414463"/>
                  <a:pt x="5140325" y="958850"/>
                </a:cubicBezTo>
                <a:cubicBezTo>
                  <a:pt x="4562475" y="503238"/>
                  <a:pt x="2162175" y="173037"/>
                  <a:pt x="1349375" y="101600"/>
                </a:cubicBezTo>
                <a:cubicBezTo>
                  <a:pt x="536575" y="30163"/>
                  <a:pt x="450850" y="0"/>
                  <a:pt x="273050" y="520700"/>
                </a:cubicBezTo>
                <a:close/>
              </a:path>
            </a:pathLst>
          </a:custGeom>
          <a:noFill/>
          <a:ln w="254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4499992" y="2276872"/>
            <a:ext cx="864096" cy="504056"/>
            <a:chOff x="683568" y="908720"/>
            <a:chExt cx="792088" cy="864096"/>
          </a:xfrm>
        </p:grpSpPr>
        <p:sp>
          <p:nvSpPr>
            <p:cNvPr id="7" name="Ellipse 6"/>
            <p:cNvSpPr/>
            <p:nvPr/>
          </p:nvSpPr>
          <p:spPr>
            <a:xfrm>
              <a:off x="683568" y="908720"/>
              <a:ext cx="792088" cy="792088"/>
            </a:xfrm>
            <a:prstGeom prst="ellipse">
              <a:avLst/>
            </a:prstGeom>
            <a:solidFill>
              <a:srgbClr val="92D050"/>
            </a:solidFill>
            <a:ln w="25400" cmpd="sng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latin typeface="Calibri" pitchFamily="34" charset="0"/>
                </a:rPr>
                <a:t>CPA</a:t>
              </a:r>
              <a:endParaRPr lang="fr-FR" sz="800" dirty="0">
                <a:latin typeface="Calibri" pitchFamily="34" charset="0"/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899593" y="1628800"/>
              <a:ext cx="72007" cy="115999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>
              <a:off x="1114425" y="1638300"/>
              <a:ext cx="1191" cy="13451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1259632" y="1628800"/>
              <a:ext cx="43991" cy="115999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llipse 10"/>
          <p:cNvSpPr/>
          <p:nvPr/>
        </p:nvSpPr>
        <p:spPr>
          <a:xfrm>
            <a:off x="4283968" y="2780928"/>
            <a:ext cx="864096" cy="576064"/>
          </a:xfrm>
          <a:prstGeom prst="ellipse">
            <a:avLst/>
          </a:prstGeom>
          <a:solidFill>
            <a:srgbClr val="FFC000"/>
          </a:solidFill>
          <a:ln w="254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itchFamily="34" charset="0"/>
              </a:rPr>
              <a:t>LB</a:t>
            </a:r>
            <a:endParaRPr lang="fr-FR" sz="1400" dirty="0">
              <a:latin typeface="Calibri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403648" y="558924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ZONE T</a:t>
            </a:r>
          </a:p>
        </p:txBody>
      </p:sp>
      <p:sp>
        <p:nvSpPr>
          <p:cNvPr id="18" name="Ellipse 17"/>
          <p:cNvSpPr/>
          <p:nvPr/>
        </p:nvSpPr>
        <p:spPr>
          <a:xfrm>
            <a:off x="2051720" y="2924944"/>
            <a:ext cx="1080120" cy="648072"/>
          </a:xfrm>
          <a:prstGeom prst="ellipse">
            <a:avLst/>
          </a:prstGeom>
          <a:solidFill>
            <a:srgbClr val="FFC000"/>
          </a:solidFill>
          <a:ln w="254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itchFamily="34" charset="0"/>
              </a:rPr>
              <a:t>plasmocyte</a:t>
            </a:r>
            <a:endParaRPr lang="fr-FR" sz="1400" dirty="0">
              <a:latin typeface="Calibri" pitchFamily="34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5292080" y="3645024"/>
            <a:ext cx="792088" cy="504056"/>
            <a:chOff x="683568" y="908720"/>
            <a:chExt cx="792088" cy="864096"/>
          </a:xfrm>
        </p:grpSpPr>
        <p:sp>
          <p:nvSpPr>
            <p:cNvPr id="20" name="Ellipse 19"/>
            <p:cNvSpPr/>
            <p:nvPr/>
          </p:nvSpPr>
          <p:spPr>
            <a:xfrm>
              <a:off x="683568" y="908720"/>
              <a:ext cx="792088" cy="792088"/>
            </a:xfrm>
            <a:prstGeom prst="ellipse">
              <a:avLst/>
            </a:prstGeom>
            <a:solidFill>
              <a:srgbClr val="92D050"/>
            </a:solidFill>
            <a:ln w="25400" cmpd="sng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smtClean="0">
                  <a:latin typeface="Calibri" pitchFamily="34" charset="0"/>
                </a:rPr>
                <a:t>CPA</a:t>
              </a:r>
              <a:endParaRPr lang="fr-FR" sz="800" dirty="0">
                <a:latin typeface="Calibri" pitchFamily="34" charset="0"/>
              </a:endParaRPr>
            </a:p>
          </p:txBody>
        </p:sp>
        <p:cxnSp>
          <p:nvCxnSpPr>
            <p:cNvPr id="21" name="Connecteur droit 20"/>
            <p:cNvCxnSpPr/>
            <p:nvPr/>
          </p:nvCxnSpPr>
          <p:spPr>
            <a:xfrm flipH="1">
              <a:off x="899593" y="1628800"/>
              <a:ext cx="72007" cy="115999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1114425" y="1638300"/>
              <a:ext cx="1191" cy="13451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>
              <a:off x="1259632" y="1628800"/>
              <a:ext cx="43991" cy="115999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llipse 23"/>
          <p:cNvSpPr/>
          <p:nvPr/>
        </p:nvSpPr>
        <p:spPr>
          <a:xfrm>
            <a:off x="5004048" y="4149080"/>
            <a:ext cx="1080120" cy="576064"/>
          </a:xfrm>
          <a:prstGeom prst="ellipse">
            <a:avLst/>
          </a:prstGeom>
          <a:solidFill>
            <a:srgbClr val="FFC000"/>
          </a:solidFill>
          <a:ln w="25400" cmpd="sng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itchFamily="34" charset="0"/>
              </a:rPr>
              <a:t>plasmocyte</a:t>
            </a:r>
            <a:endParaRPr lang="fr-FR" sz="1400" dirty="0">
              <a:latin typeface="Calibri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148064" y="980728"/>
            <a:ext cx="2736304" cy="1077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Calibri" pitchFamily="34" charset="0"/>
              </a:rPr>
              <a:t>1) Contact CPA-Lymphocyte B à la frontière de la zone B du ganglion : différenciation en </a:t>
            </a:r>
            <a:r>
              <a:rPr lang="fr-FR" sz="1600" b="1" dirty="0" smtClean="0">
                <a:solidFill>
                  <a:srgbClr val="FF0000"/>
                </a:solidFill>
                <a:latin typeface="Calibri" pitchFamily="34" charset="0"/>
              </a:rPr>
              <a:t>plasmocyte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5004048" y="3356992"/>
            <a:ext cx="360040" cy="2880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55576" y="980728"/>
            <a:ext cx="3347864" cy="984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1950" indent="-361950"/>
            <a:r>
              <a:rPr lang="fr-FR" sz="1600" dirty="0" smtClean="0">
                <a:latin typeface="Calibri" pitchFamily="34" charset="0"/>
              </a:rPr>
              <a:t>2a) Libération rapide du plasmocyte spécifique </a:t>
            </a:r>
          </a:p>
          <a:p>
            <a:pPr marL="361950" indent="-361950">
              <a:tabLst>
                <a:tab pos="447675" algn="l"/>
              </a:tabLst>
            </a:pPr>
            <a:r>
              <a:rPr lang="fr-FR" sz="1600" dirty="0" smtClean="0">
                <a:latin typeface="Calibri" pitchFamily="34" charset="0"/>
              </a:rPr>
              <a:t>	→ sécrétion d’</a:t>
            </a:r>
            <a:r>
              <a:rPr lang="fr-FR" sz="1600" dirty="0" err="1" smtClean="0">
                <a:latin typeface="Calibri" pitchFamily="34" charset="0"/>
              </a:rPr>
              <a:t>IgM</a:t>
            </a:r>
            <a:r>
              <a:rPr lang="fr-FR" sz="1600" dirty="0" smtClean="0">
                <a:latin typeface="Calibri" pitchFamily="34" charset="0"/>
              </a:rPr>
              <a:t> d’affinité </a:t>
            </a:r>
            <a:r>
              <a:rPr lang="fr-FR" sz="1600" dirty="0" err="1" smtClean="0">
                <a:latin typeface="Calibri" pitchFamily="34" charset="0"/>
              </a:rPr>
              <a:t>moy</a:t>
            </a:r>
            <a:r>
              <a:rPr lang="fr-FR" sz="1600" dirty="0" smtClean="0">
                <a:latin typeface="Calibri" pitchFamily="34" charset="0"/>
              </a:rPr>
              <a:t>.</a:t>
            </a:r>
          </a:p>
          <a:p>
            <a:pPr marL="361950" indent="-361950">
              <a:tabLst>
                <a:tab pos="447675" algn="l"/>
              </a:tabLst>
            </a:pPr>
            <a:r>
              <a:rPr lang="fr-FR" sz="1000" dirty="0" smtClean="0">
                <a:solidFill>
                  <a:srgbClr val="00B050"/>
                </a:solidFill>
              </a:rPr>
              <a:t>               5 à 6 jours après l’exposition à l’antigène</a:t>
            </a:r>
            <a:endParaRPr lang="fr-FR" sz="1000" dirty="0" smtClean="0">
              <a:solidFill>
                <a:srgbClr val="00B050"/>
              </a:solidFill>
              <a:latin typeface="Calibri" pitchFamily="34" charset="0"/>
            </a:endParaRPr>
          </a:p>
        </p:txBody>
      </p:sp>
      <p:cxnSp>
        <p:nvCxnSpPr>
          <p:cNvPr id="33" name="Connecteur droit avec flèche 32"/>
          <p:cNvCxnSpPr/>
          <p:nvPr/>
        </p:nvCxnSpPr>
        <p:spPr>
          <a:xfrm flipH="1">
            <a:off x="3203848" y="2996952"/>
            <a:ext cx="1008112" cy="7200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5004048" y="4797152"/>
            <a:ext cx="3960440" cy="984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itchFamily="34" charset="0"/>
              </a:rPr>
              <a:t>2b) contact prolongé avec la CPA </a:t>
            </a:r>
          </a:p>
          <a:p>
            <a:r>
              <a:rPr lang="fr-FR" sz="1600" dirty="0" smtClean="0">
                <a:latin typeface="Calibri" pitchFamily="34" charset="0"/>
              </a:rPr>
              <a:t>       → maturation d’affinité</a:t>
            </a:r>
          </a:p>
          <a:p>
            <a:r>
              <a:rPr lang="fr-FR" sz="1600" dirty="0" smtClean="0">
                <a:latin typeface="Calibri" pitchFamily="34" charset="0"/>
              </a:rPr>
              <a:t>       → anticorps à haute affinité (</a:t>
            </a:r>
            <a:r>
              <a:rPr lang="fr-FR" sz="1600" dirty="0" err="1" smtClean="0">
                <a:latin typeface="Calibri" pitchFamily="34" charset="0"/>
              </a:rPr>
              <a:t>IgG</a:t>
            </a:r>
            <a:r>
              <a:rPr lang="fr-FR" sz="1600" dirty="0" smtClean="0">
                <a:latin typeface="Calibri" pitchFamily="34" charset="0"/>
              </a:rPr>
              <a:t>, </a:t>
            </a:r>
            <a:r>
              <a:rPr lang="fr-FR" sz="1600" dirty="0" err="1" smtClean="0">
                <a:latin typeface="Calibri" pitchFamily="34" charset="0"/>
              </a:rPr>
              <a:t>IgE</a:t>
            </a:r>
            <a:r>
              <a:rPr lang="fr-FR" sz="1600" dirty="0" smtClean="0">
                <a:latin typeface="Calibri" pitchFamily="34" charset="0"/>
              </a:rPr>
              <a:t>, </a:t>
            </a:r>
            <a:r>
              <a:rPr lang="fr-FR" sz="1600" dirty="0" err="1" smtClean="0">
                <a:latin typeface="Calibri" pitchFamily="34" charset="0"/>
              </a:rPr>
              <a:t>IgA</a:t>
            </a:r>
            <a:r>
              <a:rPr lang="fr-FR" sz="1600" dirty="0" smtClean="0">
                <a:latin typeface="Calibri" pitchFamily="34" charset="0"/>
              </a:rPr>
              <a:t>)</a:t>
            </a:r>
          </a:p>
          <a:p>
            <a:r>
              <a:rPr lang="fr-FR" sz="1000" dirty="0" smtClean="0">
                <a:solidFill>
                  <a:srgbClr val="00B050"/>
                </a:solidFill>
              </a:rPr>
              <a:t>15 à 21 jours après l’exposition à l’antigène</a:t>
            </a:r>
            <a:endParaRPr lang="fr-FR" sz="1000" dirty="0" smtClean="0">
              <a:latin typeface="Calibri" pitchFamily="34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0" y="6119336"/>
            <a:ext cx="9144000" cy="738664"/>
          </a:xfrm>
          <a:prstGeom prst="rect">
            <a:avLst/>
          </a:prstGeom>
          <a:solidFill>
            <a:srgbClr val="00B050"/>
          </a:solidFill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  <a:latin typeface="Calibri" pitchFamily="34" charset="0"/>
              </a:rPr>
              <a:t>Anticorps</a:t>
            </a: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</a:rPr>
              <a:t> = partie soluble du </a:t>
            </a: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</a:rPr>
              <a:t>recepteur</a:t>
            </a: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</a:rPr>
              <a:t> spécifique à l’antigène</a:t>
            </a:r>
          </a:p>
          <a:p>
            <a:pPr marL="1790700" indent="-1790700"/>
            <a:r>
              <a:rPr lang="fr-FR" sz="1400" b="1" dirty="0" smtClean="0">
                <a:solidFill>
                  <a:schemeClr val="bg1"/>
                </a:solidFill>
                <a:latin typeface="Calibri" pitchFamily="34" charset="0"/>
              </a:rPr>
              <a:t>Anticorps </a:t>
            </a:r>
            <a:r>
              <a:rPr lang="fr-FR" sz="1400" b="1" dirty="0" err="1" smtClean="0">
                <a:solidFill>
                  <a:schemeClr val="bg1"/>
                </a:solidFill>
                <a:latin typeface="Calibri" pitchFamily="34" charset="0"/>
              </a:rPr>
              <a:t>polyclonaux</a:t>
            </a:r>
            <a:r>
              <a:rPr lang="fr-FR" sz="14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</a:rPr>
              <a:t>= ils correspondent à différents peptides d’un même pathogènes (les CPA présentent des débris des composants externes bactériens ou viraux) </a:t>
            </a:r>
          </a:p>
        </p:txBody>
      </p:sp>
      <p:pic>
        <p:nvPicPr>
          <p:cNvPr id="39" name="Picture 5" descr="I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04248" y="2564904"/>
            <a:ext cx="2048009" cy="1675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11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</a:t>
            </a:r>
            <a:r>
              <a:rPr lang="fr-FR" dirty="0" err="1" smtClean="0"/>
              <a:t>opsonisation</a:t>
            </a:r>
            <a:r>
              <a:rPr lang="fr-FR" dirty="0" smtClean="0"/>
              <a:t> par les anticorps</a:t>
            </a:r>
            <a:endParaRPr lang="fr-FR" dirty="0"/>
          </a:p>
        </p:txBody>
      </p:sp>
      <p:pic>
        <p:nvPicPr>
          <p:cNvPr id="5122" name="Image 1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836712"/>
            <a:ext cx="7043014" cy="3600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Ellipse 5"/>
          <p:cNvSpPr/>
          <p:nvPr/>
        </p:nvSpPr>
        <p:spPr>
          <a:xfrm>
            <a:off x="1115616" y="3501008"/>
            <a:ext cx="1080120" cy="1080120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>
            <a:off x="1691680" y="4581128"/>
            <a:ext cx="0" cy="1368152"/>
          </a:xfrm>
          <a:prstGeom prst="line">
            <a:avLst/>
          </a:prstGeom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691680" y="5949280"/>
            <a:ext cx="1224136" cy="0"/>
          </a:xfrm>
          <a:prstGeom prst="line">
            <a:avLst/>
          </a:prstGeom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15816" y="4941168"/>
            <a:ext cx="581439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aux muqueuses (</a:t>
            </a:r>
            <a:r>
              <a:rPr lang="fr-FR" sz="1400" dirty="0" err="1" smtClean="0">
                <a:solidFill>
                  <a:srgbClr val="0000FF"/>
                </a:solidFill>
                <a:latin typeface="Calibri" pitchFamily="34" charset="0"/>
              </a:rPr>
              <a:t>IgA</a:t>
            </a: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) ou au placenta (</a:t>
            </a:r>
            <a:r>
              <a:rPr lang="fr-FR" sz="1400" dirty="0" err="1" smtClean="0">
                <a:solidFill>
                  <a:srgbClr val="0000FF"/>
                </a:solidFill>
                <a:latin typeface="Calibri" pitchFamily="34" charset="0"/>
              </a:rPr>
              <a:t>IgG</a:t>
            </a: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) pour le transport à travers eux</a:t>
            </a:r>
          </a:p>
          <a:p>
            <a:pPr marL="0" lvl="1">
              <a:lnSpc>
                <a:spcPct val="150000"/>
              </a:lnSpc>
            </a:pPr>
            <a:r>
              <a:rPr lang="fr-FR" sz="1400" dirty="0" smtClean="0">
                <a:solidFill>
                  <a:srgbClr val="FF0000"/>
                </a:solidFill>
                <a:latin typeface="Calibri" pitchFamily="34" charset="0"/>
              </a:rPr>
              <a:t>aux macrophages et aux neutrophiles pour </a:t>
            </a:r>
            <a:r>
              <a:rPr lang="fr-FR" sz="1400" b="1" u="sng" dirty="0" smtClean="0">
                <a:solidFill>
                  <a:srgbClr val="FF0000"/>
                </a:solidFill>
                <a:latin typeface="Calibri" pitchFamily="34" charset="0"/>
              </a:rPr>
              <a:t>garantir l’adhésion</a:t>
            </a:r>
          </a:p>
          <a:p>
            <a:pPr marL="0" lvl="1">
              <a:lnSpc>
                <a:spcPct val="150000"/>
              </a:lnSpc>
            </a:pP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à la protéine C1q du complément pour son activation</a:t>
            </a:r>
          </a:p>
          <a:p>
            <a:pPr marL="0" lvl="1">
              <a:lnSpc>
                <a:spcPct val="150000"/>
              </a:lnSpc>
            </a:pPr>
            <a:r>
              <a:rPr lang="fr-FR" sz="1400" dirty="0" smtClean="0">
                <a:solidFill>
                  <a:srgbClr val="FF0000"/>
                </a:solidFill>
                <a:latin typeface="Calibri" pitchFamily="34" charset="0"/>
              </a:rPr>
              <a:t>aux cellule NK pour activer leur </a:t>
            </a:r>
            <a:r>
              <a:rPr lang="fr-FR" sz="1400" dirty="0" err="1" smtClean="0">
                <a:solidFill>
                  <a:srgbClr val="FF0000"/>
                </a:solidFill>
                <a:latin typeface="Calibri" pitchFamily="34" charset="0"/>
              </a:rPr>
              <a:t>dégranulation</a:t>
            </a:r>
            <a:endParaRPr lang="fr-FR" sz="1400" dirty="0" smtClean="0">
              <a:solidFill>
                <a:srgbClr val="FF0000"/>
              </a:solidFill>
              <a:latin typeface="Calibri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fr-FR" sz="1400" dirty="0" smtClean="0">
                <a:solidFill>
                  <a:srgbClr val="0000FF"/>
                </a:solidFill>
                <a:latin typeface="Calibri" pitchFamily="34" charset="0"/>
              </a:rPr>
              <a:t>aux mastocytes* et au basophiles* (important dans les réactions d’allergie)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71600" y="5085184"/>
            <a:ext cx="1656184" cy="646331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alibri" pitchFamily="34" charset="0"/>
              </a:rPr>
              <a:t>Zone de fixation …</a:t>
            </a:r>
          </a:p>
        </p:txBody>
      </p:sp>
      <p:cxnSp>
        <p:nvCxnSpPr>
          <p:cNvPr id="18" name="Connecteur droit 17"/>
          <p:cNvCxnSpPr/>
          <p:nvPr/>
        </p:nvCxnSpPr>
        <p:spPr>
          <a:xfrm>
            <a:off x="2915816" y="5085184"/>
            <a:ext cx="0" cy="1440160"/>
          </a:xfrm>
          <a:prstGeom prst="line">
            <a:avLst/>
          </a:prstGeom>
          <a:ln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0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5157192"/>
          </a:xfrm>
        </p:spPr>
        <p:txBody>
          <a:bodyPr/>
          <a:lstStyle/>
          <a:p>
            <a:r>
              <a:rPr lang="fr-FR" dirty="0" smtClean="0"/>
              <a:t>Les anticorps entourent la bactérie ou le virus circulant (</a:t>
            </a:r>
            <a:r>
              <a:rPr lang="fr-FR" dirty="0" err="1" smtClean="0"/>
              <a:t>opsonisation</a:t>
            </a:r>
            <a:r>
              <a:rPr lang="fr-FR" dirty="0" smtClean="0"/>
              <a:t>)</a:t>
            </a:r>
          </a:p>
          <a:p>
            <a:pPr>
              <a:buNone/>
            </a:pPr>
            <a:r>
              <a:rPr lang="fr-FR" dirty="0" smtClean="0"/>
              <a:t>	→ complexe immun qui précipite</a:t>
            </a:r>
            <a:endParaRPr lang="fr-FR" dirty="0"/>
          </a:p>
          <a:p>
            <a:pPr>
              <a:buNone/>
            </a:pPr>
            <a:r>
              <a:rPr lang="fr-FR" dirty="0" smtClean="0"/>
              <a:t>	→ … et qui réagit avec le complément </a:t>
            </a:r>
          </a:p>
          <a:p>
            <a:pPr>
              <a:buNone/>
            </a:pPr>
            <a:r>
              <a:rPr lang="fr-FR" dirty="0" smtClean="0"/>
              <a:t>	</a:t>
            </a:r>
            <a:r>
              <a:rPr lang="fr-FR" dirty="0" smtClean="0">
                <a:solidFill>
                  <a:srgbClr val="FF0000"/>
                </a:solidFill>
              </a:rPr>
              <a:t>Bilan : adhésion très rapide aux </a:t>
            </a:r>
            <a:r>
              <a:rPr lang="fr-FR" sz="2800" u="sng" dirty="0" smtClean="0">
                <a:solidFill>
                  <a:srgbClr val="FF0000"/>
                </a:solidFill>
              </a:rPr>
              <a:t>neutrophiles</a:t>
            </a:r>
            <a:r>
              <a:rPr lang="fr-FR" dirty="0" smtClean="0">
                <a:solidFill>
                  <a:srgbClr val="FF0000"/>
                </a:solidFill>
              </a:rPr>
              <a:t> ou aux macrophages</a:t>
            </a:r>
          </a:p>
          <a:p>
            <a:pPr>
              <a:buNone/>
            </a:pPr>
            <a:endParaRPr lang="fr-FR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fr-FR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fr-FR" dirty="0" smtClean="0">
              <a:solidFill>
                <a:srgbClr val="FF0000"/>
              </a:solidFill>
            </a:endParaRP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Les </a:t>
            </a:r>
            <a:r>
              <a:rPr lang="fr-FR" dirty="0" err="1" smtClean="0"/>
              <a:t>IgG</a:t>
            </a:r>
            <a:r>
              <a:rPr lang="fr-FR" dirty="0" smtClean="0"/>
              <a:t> se maintiennent plusieurs semaines dans le sang </a:t>
            </a:r>
          </a:p>
          <a:p>
            <a:pPr>
              <a:buNone/>
            </a:pPr>
            <a:r>
              <a:rPr lang="fr-FR" dirty="0" smtClean="0"/>
              <a:t>	→ garantie contre une </a:t>
            </a:r>
            <a:r>
              <a:rPr lang="fr-FR" dirty="0" err="1" smtClean="0"/>
              <a:t>ré-infection</a:t>
            </a: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L’importance du complexe immun</a:t>
            </a:r>
            <a:endParaRPr lang="fr-FR" dirty="0"/>
          </a:p>
        </p:txBody>
      </p:sp>
      <p:pic>
        <p:nvPicPr>
          <p:cNvPr id="6" name="Picture 2" descr="D:\Mes documents\Téléchargements\575px-Neutrophil_with_anthrax_copy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779912" y="3501008"/>
            <a:ext cx="1829336" cy="1908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7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122378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Ensemble de protéines sériques réactives aux molécules microbiennes</a:t>
            </a:r>
          </a:p>
          <a:p>
            <a:pPr lvl="1"/>
            <a:r>
              <a:rPr lang="fr-FR" dirty="0" smtClean="0"/>
              <a:t>Reconnaissance</a:t>
            </a:r>
          </a:p>
          <a:p>
            <a:pPr lvl="1"/>
            <a:r>
              <a:rPr lang="fr-FR" dirty="0" smtClean="0"/>
              <a:t>Couplée à une cascade de protéolyse</a:t>
            </a:r>
          </a:p>
          <a:p>
            <a:endParaRPr lang="fr-FR" dirty="0" smtClean="0"/>
          </a:p>
          <a:p>
            <a:r>
              <a:rPr lang="fr-FR" dirty="0" smtClean="0"/>
              <a:t>Chaque protéolyse produit deux fragments</a:t>
            </a:r>
          </a:p>
          <a:p>
            <a:pPr lvl="1"/>
            <a:r>
              <a:rPr lang="fr-FR" dirty="0" smtClean="0"/>
              <a:t>Un grand fragment servant de support à la protéolyse suivante</a:t>
            </a:r>
          </a:p>
          <a:p>
            <a:pPr lvl="1"/>
            <a:r>
              <a:rPr lang="fr-FR" dirty="0" smtClean="0"/>
              <a:t>Un petit fragment ayant souvent une activité inflammatoire</a:t>
            </a:r>
          </a:p>
          <a:p>
            <a:pPr lvl="1"/>
            <a:endParaRPr lang="fr-FR" dirty="0"/>
          </a:p>
          <a:p>
            <a:r>
              <a:rPr lang="fr-FR" dirty="0" smtClean="0"/>
              <a:t>Les protéines sont classés de C1 à C9</a:t>
            </a:r>
          </a:p>
          <a:p>
            <a:r>
              <a:rPr lang="fr-FR" dirty="0" smtClean="0"/>
              <a:t>Les petits fragments portent des noms dérivés : C3a, C5a, </a:t>
            </a:r>
            <a:r>
              <a:rPr lang="fr-FR" dirty="0" smtClean="0">
                <a:solidFill>
                  <a:srgbClr val="FF0000"/>
                </a:solidFill>
              </a:rPr>
              <a:t>C3b</a:t>
            </a:r>
            <a:r>
              <a:rPr lang="fr-FR" dirty="0" smtClean="0"/>
              <a:t>, …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de l’activité du complément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4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</a:t>
            </a:r>
            <a:r>
              <a:rPr lang="fr-FR" dirty="0" err="1" smtClean="0"/>
              <a:t>opsonisation</a:t>
            </a:r>
            <a:r>
              <a:rPr lang="fr-FR" dirty="0" smtClean="0"/>
              <a:t> par C3b</a:t>
            </a:r>
            <a:endParaRPr lang="fr-FR" dirty="0"/>
          </a:p>
        </p:txBody>
      </p:sp>
      <p:pic>
        <p:nvPicPr>
          <p:cNvPr id="4" name="Picture 5" descr="Image:phago c3b.jpg">
            <a:hlinkClick r:id="rId2" tooltip="Image:phago c3b.jpg"/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43608" y="1124744"/>
            <a:ext cx="6984776" cy="518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62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/>
          <p:nvPr/>
        </p:nvCxnSpPr>
        <p:spPr>
          <a:xfrm flipH="1" flipV="1">
            <a:off x="3203848" y="3789040"/>
            <a:ext cx="864096" cy="7200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2051720" y="3429000"/>
            <a:ext cx="1008112" cy="707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Réduction de la perméabilité (œdème, érythème)</a:t>
            </a: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grpSp>
        <p:nvGrpSpPr>
          <p:cNvPr id="488" name="Groupe 487"/>
          <p:cNvGrpSpPr/>
          <p:nvPr/>
        </p:nvGrpSpPr>
        <p:grpSpPr>
          <a:xfrm>
            <a:off x="1461583" y="2283102"/>
            <a:ext cx="442481" cy="420529"/>
            <a:chOff x="1461583" y="2283102"/>
            <a:chExt cx="442481" cy="420529"/>
          </a:xfrm>
        </p:grpSpPr>
        <p:sp>
          <p:nvSpPr>
            <p:cNvPr id="202" name="Rectangle 201"/>
            <p:cNvSpPr/>
            <p:nvPr/>
          </p:nvSpPr>
          <p:spPr>
            <a:xfrm rot="19346624">
              <a:off x="1620714" y="2655523"/>
              <a:ext cx="283350" cy="48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3" name="Rectangle 202"/>
            <p:cNvSpPr/>
            <p:nvPr/>
          </p:nvSpPr>
          <p:spPr>
            <a:xfrm rot="18459129">
              <a:off x="1349351" y="2395334"/>
              <a:ext cx="283350" cy="58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87" name="Groupe 486"/>
          <p:cNvGrpSpPr/>
          <p:nvPr/>
        </p:nvGrpSpPr>
        <p:grpSpPr>
          <a:xfrm>
            <a:off x="968874" y="2060848"/>
            <a:ext cx="1514894" cy="1229959"/>
            <a:chOff x="968874" y="2060848"/>
            <a:chExt cx="1514894" cy="1229959"/>
          </a:xfrm>
        </p:grpSpPr>
        <p:sp>
          <p:nvSpPr>
            <p:cNvPr id="213" name="Ellipse 212"/>
            <p:cNvSpPr/>
            <p:nvPr/>
          </p:nvSpPr>
          <p:spPr>
            <a:xfrm>
              <a:off x="2411760" y="2852936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4" name="Ellipse 203"/>
            <p:cNvSpPr/>
            <p:nvPr/>
          </p:nvSpPr>
          <p:spPr>
            <a:xfrm>
              <a:off x="1187624" y="2204864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5" name="Ellipse 204"/>
            <p:cNvSpPr/>
            <p:nvPr/>
          </p:nvSpPr>
          <p:spPr>
            <a:xfrm>
              <a:off x="1475656" y="2060848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6" name="Ellipse 205"/>
            <p:cNvSpPr/>
            <p:nvPr/>
          </p:nvSpPr>
          <p:spPr>
            <a:xfrm>
              <a:off x="1547664" y="2132856"/>
              <a:ext cx="144016" cy="144016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7" name="Ellipse 206"/>
            <p:cNvSpPr/>
            <p:nvPr/>
          </p:nvSpPr>
          <p:spPr>
            <a:xfrm>
              <a:off x="1979712" y="2708920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8" name="Ellipse 207"/>
            <p:cNvSpPr/>
            <p:nvPr/>
          </p:nvSpPr>
          <p:spPr>
            <a:xfrm>
              <a:off x="1979712" y="2852936"/>
              <a:ext cx="144016" cy="144016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9" name="Ellipse 208"/>
            <p:cNvSpPr/>
            <p:nvPr/>
          </p:nvSpPr>
          <p:spPr>
            <a:xfrm>
              <a:off x="2123728" y="2708920"/>
              <a:ext cx="144016" cy="144016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0" name="Ellipse 209"/>
            <p:cNvSpPr/>
            <p:nvPr/>
          </p:nvSpPr>
          <p:spPr>
            <a:xfrm>
              <a:off x="1043608" y="2276872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1" name="Ellipse 210"/>
            <p:cNvSpPr/>
            <p:nvPr/>
          </p:nvSpPr>
          <p:spPr>
            <a:xfrm>
              <a:off x="968874" y="2311831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2" name="Ellipse 211"/>
            <p:cNvSpPr/>
            <p:nvPr/>
          </p:nvSpPr>
          <p:spPr>
            <a:xfrm>
              <a:off x="1121909" y="2289218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4" name="Ellipse 213"/>
            <p:cNvSpPr/>
            <p:nvPr/>
          </p:nvSpPr>
          <p:spPr>
            <a:xfrm>
              <a:off x="2013248" y="2814464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5" name="Ellipse 214"/>
            <p:cNvSpPr/>
            <p:nvPr/>
          </p:nvSpPr>
          <p:spPr>
            <a:xfrm>
              <a:off x="1907704" y="3140968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6" name="Ellipse 215"/>
            <p:cNvSpPr/>
            <p:nvPr/>
          </p:nvSpPr>
          <p:spPr>
            <a:xfrm>
              <a:off x="1835696" y="3212976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7" name="Ellipse 216"/>
            <p:cNvSpPr/>
            <p:nvPr/>
          </p:nvSpPr>
          <p:spPr>
            <a:xfrm>
              <a:off x="1860848" y="2662064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8" name="Ellipse 217"/>
            <p:cNvSpPr/>
            <p:nvPr/>
          </p:nvSpPr>
          <p:spPr>
            <a:xfrm>
              <a:off x="1907704" y="3212976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9" name="Ellipse 218"/>
            <p:cNvSpPr/>
            <p:nvPr/>
          </p:nvSpPr>
          <p:spPr>
            <a:xfrm>
              <a:off x="2051720" y="3140968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0" name="Ellipse 219"/>
            <p:cNvSpPr/>
            <p:nvPr/>
          </p:nvSpPr>
          <p:spPr>
            <a:xfrm>
              <a:off x="2010479" y="3218799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6" name="Ellipse 235"/>
            <p:cNvSpPr/>
            <p:nvPr/>
          </p:nvSpPr>
          <p:spPr>
            <a:xfrm>
              <a:off x="1403648" y="2276872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8" name="Ellipse 237"/>
            <p:cNvSpPr/>
            <p:nvPr/>
          </p:nvSpPr>
          <p:spPr>
            <a:xfrm flipH="1">
              <a:off x="1475656" y="2420888"/>
              <a:ext cx="45719" cy="45719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1" name="Ellipse 240"/>
            <p:cNvSpPr/>
            <p:nvPr/>
          </p:nvSpPr>
          <p:spPr>
            <a:xfrm flipH="1">
              <a:off x="1403648" y="2492896"/>
              <a:ext cx="45719" cy="45719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4" name="Ellipse 243"/>
            <p:cNvSpPr/>
            <p:nvPr/>
          </p:nvSpPr>
          <p:spPr>
            <a:xfrm flipH="1">
              <a:off x="1349710" y="2522119"/>
              <a:ext cx="45719" cy="45719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6" name="Ellipse 245"/>
            <p:cNvSpPr/>
            <p:nvPr/>
          </p:nvSpPr>
          <p:spPr>
            <a:xfrm>
              <a:off x="1619672" y="2420888"/>
              <a:ext cx="72008" cy="72008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7" name="Ellipse 246"/>
            <p:cNvSpPr/>
            <p:nvPr/>
          </p:nvSpPr>
          <p:spPr>
            <a:xfrm flipH="1">
              <a:off x="1655331" y="2744831"/>
              <a:ext cx="45719" cy="45719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1763688" y="2780928"/>
              <a:ext cx="45719" cy="45719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9" name="ZoneTexte 478"/>
          <p:cNvSpPr txBox="1"/>
          <p:nvPr/>
        </p:nvSpPr>
        <p:spPr>
          <a:xfrm>
            <a:off x="2411760" y="2132856"/>
            <a:ext cx="1944216" cy="461665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 smtClean="0">
                <a:solidFill>
                  <a:schemeClr val="bg1"/>
                </a:solidFill>
                <a:latin typeface="Calibri" pitchFamily="34" charset="0"/>
              </a:rPr>
              <a:t>4bis. ACTION SUR LES VAISSEAUX SANGUINS</a:t>
            </a:r>
          </a:p>
        </p:txBody>
      </p:sp>
      <p:sp>
        <p:nvSpPr>
          <p:cNvPr id="485" name="ZoneTexte 484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486" name="ZoneTexte 485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47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55974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Les lymphocytes </a:t>
            </a:r>
            <a:r>
              <a:rPr lang="el-GR" dirty="0" smtClean="0">
                <a:latin typeface="Times New Roman"/>
                <a:cs typeface="Times New Roman"/>
              </a:rPr>
              <a:t>γδ</a:t>
            </a:r>
            <a:r>
              <a:rPr lang="fr-FR" dirty="0" smtClean="0">
                <a:latin typeface="Times New Roman"/>
                <a:cs typeface="Times New Roman"/>
              </a:rPr>
              <a:t> </a:t>
            </a:r>
          </a:p>
          <a:p>
            <a:pPr lvl="1"/>
            <a:r>
              <a:rPr lang="fr-FR" dirty="0" smtClean="0">
                <a:cs typeface="Times New Roman"/>
              </a:rPr>
              <a:t>limitent l’inflammation une fois que le pathogène est éliminé</a:t>
            </a:r>
          </a:p>
          <a:p>
            <a:pPr lvl="1"/>
            <a:r>
              <a:rPr lang="fr-FR" dirty="0">
                <a:cs typeface="Times New Roman"/>
              </a:rPr>
              <a:t>p</a:t>
            </a:r>
            <a:r>
              <a:rPr lang="fr-FR" dirty="0" smtClean="0">
                <a:cs typeface="Times New Roman"/>
              </a:rPr>
              <a:t>roduisent des facteurs de croissance favorisant la réparation des tissus</a:t>
            </a:r>
          </a:p>
          <a:p>
            <a:endParaRPr lang="fr-FR" dirty="0" smtClean="0">
              <a:latin typeface="Times New Roman"/>
              <a:cs typeface="Times New Roman"/>
            </a:endParaRPr>
          </a:p>
          <a:p>
            <a:r>
              <a:rPr lang="fr-FR" dirty="0" smtClean="0"/>
              <a:t>Les plaquettes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oagulation refermant la plaie et bouchant les capillaires éventrés</a:t>
            </a:r>
          </a:p>
          <a:p>
            <a:endParaRPr lang="fr-FR" dirty="0" smtClean="0"/>
          </a:p>
          <a:p>
            <a:r>
              <a:rPr lang="fr-FR" dirty="0" smtClean="0"/>
              <a:t>Les fibroblastes </a:t>
            </a:r>
          </a:p>
          <a:p>
            <a:pPr lvl="1"/>
            <a:r>
              <a:rPr lang="fr-FR" dirty="0" smtClean="0"/>
              <a:t>Production de collagène formant une cicatrice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Certaines lésions peuvent être irréversibles  = signes </a:t>
            </a:r>
            <a:r>
              <a:rPr lang="fr-FR" dirty="0" smtClean="0">
                <a:solidFill>
                  <a:srgbClr val="FF0000"/>
                </a:solidFill>
              </a:rPr>
              <a:t>graves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phase de guérison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39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rgbClr val="66FFCC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</p:spTree>
    <p:extLst>
      <p:ext uri="{BB962C8B-B14F-4D97-AF65-F5344CB8AC3E}">
        <p14:creationId xmlns:p14="http://schemas.microsoft.com/office/powerpoint/2010/main" val="55974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9"/>
            <a:ext cx="8229600" cy="108012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Réduction du nombre de lymphocyte T et B après 15 jours</a:t>
            </a:r>
          </a:p>
          <a:p>
            <a:endParaRPr lang="fr-FR" dirty="0" smtClean="0"/>
          </a:p>
          <a:p>
            <a:r>
              <a:rPr lang="fr-FR" dirty="0" smtClean="0"/>
              <a:t>Conservation de 10 % des lymphocytes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mémoire immunitaire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75502" y="3138315"/>
            <a:ext cx="4265662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latin typeface="Calibri" pitchFamily="34" charset="0"/>
              </a:rPr>
              <a:t>tissus épithéliaux et intestinaux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81875" y="2995968"/>
            <a:ext cx="435699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sz="1600" dirty="0" smtClean="0">
                <a:solidFill>
                  <a:srgbClr val="0000FF"/>
                </a:solidFill>
                <a:latin typeface="Calibri" pitchFamily="34" charset="0"/>
              </a:rPr>
              <a:t>Lymphocytes T à mémoire effectrice (TEM)</a:t>
            </a:r>
          </a:p>
          <a:p>
            <a:pPr marL="0" lvl="1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sz="1600" dirty="0" smtClean="0">
                <a:solidFill>
                  <a:srgbClr val="0000FF"/>
                </a:solidFill>
                <a:latin typeface="Calibri" pitchFamily="34" charset="0"/>
              </a:rPr>
              <a:t>= réactifs en quelques heures 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5554687"/>
            <a:ext cx="41044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sz="1600" dirty="0" smtClean="0">
                <a:solidFill>
                  <a:srgbClr val="0000FF"/>
                </a:solidFill>
                <a:latin typeface="Calibri" pitchFamily="34" charset="0"/>
              </a:rPr>
              <a:t>Certains plasmocytes migrent vers la moelle osseuse depuis laquelle ils continuent à sécréter des anticorps (quelques mois  à plusieurs années)</a:t>
            </a:r>
          </a:p>
        </p:txBody>
      </p:sp>
      <p:sp>
        <p:nvSpPr>
          <p:cNvPr id="7" name="Rectangle 6"/>
          <p:cNvSpPr/>
          <p:nvPr/>
        </p:nvSpPr>
        <p:spPr>
          <a:xfrm>
            <a:off x="375502" y="4772328"/>
            <a:ext cx="4265662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latin typeface="Calibri" pitchFamily="34" charset="0"/>
              </a:rPr>
              <a:t>ganglions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20399" y="4629981"/>
            <a:ext cx="435699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sz="1600" dirty="0" smtClean="0">
                <a:solidFill>
                  <a:srgbClr val="0000FF"/>
                </a:solidFill>
                <a:latin typeface="Calibri" pitchFamily="34" charset="0"/>
              </a:rPr>
              <a:t>Lymphocytes T à mémoire centrale (TCM)</a:t>
            </a:r>
          </a:p>
          <a:p>
            <a:pPr marL="0" lvl="1">
              <a:spcBef>
                <a:spcPts val="300"/>
              </a:spcBef>
              <a:buClr>
                <a:srgbClr val="0000FF"/>
              </a:buClr>
              <a:buSzPct val="50000"/>
            </a:pPr>
            <a:r>
              <a:rPr lang="fr-FR" sz="1600" dirty="0" smtClean="0">
                <a:solidFill>
                  <a:srgbClr val="0000FF"/>
                </a:solidFill>
                <a:latin typeface="Calibri" pitchFamily="34" charset="0"/>
              </a:rPr>
              <a:t>= non différenciés 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502" y="5661248"/>
            <a:ext cx="4265662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latin typeface="Calibri" pitchFamily="34" charset="0"/>
              </a:rPr>
              <a:t>moelle osseuse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372200" y="6490791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  <a:latin typeface="Calibri" pitchFamily="34" charset="0"/>
              </a:rPr>
              <a:t>→ marquage sérologique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81875" y="3619213"/>
            <a:ext cx="4254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Mastocytes sur lesquels se sont fixés les IGE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= accélèreront </a:t>
            </a:r>
            <a:r>
              <a:rPr lang="fr-FR" sz="1600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la prochaine réponse au pathogène </a:t>
            </a:r>
            <a:r>
              <a:rPr lang="fr-FR" sz="1600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(risque allergique)</a:t>
            </a:r>
            <a:endParaRPr lang="fr-FR" sz="1600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64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LTc</a:t>
            </a:r>
            <a:r>
              <a:rPr lang="fr-FR" dirty="0" smtClean="0"/>
              <a:t> circuleront encore plusieurs années</a:t>
            </a:r>
          </a:p>
          <a:p>
            <a:endParaRPr lang="fr-FR" dirty="0" smtClean="0"/>
          </a:p>
          <a:p>
            <a:r>
              <a:rPr lang="fr-FR" dirty="0" smtClean="0"/>
              <a:t>Les plasmocytes migreront vers la moelle osseuse d’où ils produiront des </a:t>
            </a:r>
            <a:r>
              <a:rPr lang="fr-FR" dirty="0" err="1" smtClean="0"/>
              <a:t>IgG</a:t>
            </a:r>
            <a:r>
              <a:rPr lang="fr-FR" dirty="0" smtClean="0"/>
              <a:t> encore longtemps</a:t>
            </a:r>
          </a:p>
          <a:p>
            <a:endParaRPr lang="fr-FR" dirty="0" smtClean="0"/>
          </a:p>
          <a:p>
            <a:r>
              <a:rPr lang="fr-FR" dirty="0" smtClean="0"/>
              <a:t>Les mastocytes accélèreront la prochaine réponse au pathogène (la réponse excessive est la réaction allergique)</a:t>
            </a:r>
          </a:p>
          <a:p>
            <a:endParaRPr lang="fr-FR" dirty="0" smtClean="0"/>
          </a:p>
          <a:p>
            <a:r>
              <a:rPr lang="fr-FR" dirty="0" smtClean="0"/>
              <a:t>Des lymphocytes T activés non différenciés resteront dans les ganglions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Mémoire immunitaire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53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Durée de la mémoire immunitaire</a:t>
            </a:r>
          </a:p>
          <a:p>
            <a:pPr lvl="1"/>
            <a:r>
              <a:rPr lang="fr-FR" dirty="0" smtClean="0"/>
              <a:t>De 10 à 30 ans après la primo-infection</a:t>
            </a:r>
          </a:p>
          <a:p>
            <a:pPr lvl="1"/>
            <a:r>
              <a:rPr lang="fr-FR" dirty="0" smtClean="0"/>
              <a:t>Selon la </a:t>
            </a:r>
            <a:r>
              <a:rPr lang="fr-FR" dirty="0" err="1" smtClean="0"/>
              <a:t>restimulation</a:t>
            </a:r>
            <a:r>
              <a:rPr lang="fr-FR" dirty="0" smtClean="0"/>
              <a:t> antigénique fréquente</a:t>
            </a:r>
          </a:p>
          <a:p>
            <a:pPr lvl="1"/>
            <a:r>
              <a:rPr lang="fr-FR" dirty="0" smtClean="0"/>
              <a:t>Selon le pouvoir immunogène du pathogène</a:t>
            </a:r>
          </a:p>
          <a:p>
            <a:pPr lvl="1"/>
            <a:endParaRPr lang="fr-FR" dirty="0"/>
          </a:p>
          <a:p>
            <a:r>
              <a:rPr lang="fr-FR" dirty="0" smtClean="0"/>
              <a:t>La réactivation est très rapide (2 à 3 jours)</a:t>
            </a:r>
          </a:p>
          <a:p>
            <a:pPr lvl="1"/>
            <a:r>
              <a:rPr lang="fr-FR" dirty="0" smtClean="0"/>
              <a:t>Lymphocytes déjà activés</a:t>
            </a:r>
          </a:p>
          <a:p>
            <a:pPr lvl="1"/>
            <a:r>
              <a:rPr lang="fr-FR" dirty="0" smtClean="0"/>
              <a:t>Maturation d’affinité déjà réalisée</a:t>
            </a:r>
          </a:p>
          <a:p>
            <a:pPr lvl="1"/>
            <a:endParaRPr lang="fr-FR" dirty="0" smtClean="0"/>
          </a:p>
          <a:p>
            <a:pPr>
              <a:buNone/>
            </a:pPr>
            <a:r>
              <a:rPr lang="fr-FR" dirty="0" smtClean="0"/>
              <a:t>	</a:t>
            </a:r>
          </a:p>
          <a:p>
            <a:pPr>
              <a:buNone/>
            </a:pPr>
            <a:r>
              <a:rPr lang="fr-FR" dirty="0" smtClean="0"/>
              <a:t>	mais insuffisante contre les virus très virulent (grippe, …) </a:t>
            </a:r>
          </a:p>
          <a:p>
            <a:pPr>
              <a:buNone/>
            </a:pPr>
            <a:r>
              <a:rPr lang="fr-FR" dirty="0" smtClean="0"/>
              <a:t>	</a:t>
            </a:r>
            <a:r>
              <a:rPr lang="fr-FR" dirty="0" smtClean="0">
                <a:solidFill>
                  <a:srgbClr val="FF0000"/>
                </a:solidFill>
              </a:rPr>
              <a:t>d’où la nécessité de la présence d’</a:t>
            </a:r>
            <a:r>
              <a:rPr lang="fr-FR" dirty="0" err="1" smtClean="0">
                <a:solidFill>
                  <a:srgbClr val="FF0000"/>
                </a:solidFill>
              </a:rPr>
              <a:t>Ac</a:t>
            </a:r>
            <a:r>
              <a:rPr lang="fr-FR" dirty="0" smtClean="0">
                <a:solidFill>
                  <a:srgbClr val="FF0000"/>
                </a:solidFill>
              </a:rPr>
              <a:t> spécifique en lien avec une infection récente ou une vaccination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mémoire immunitaire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493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  <p:sp>
        <p:nvSpPr>
          <p:cNvPr id="18" name="Rectangle 17"/>
          <p:cNvSpPr/>
          <p:nvPr/>
        </p:nvSpPr>
        <p:spPr>
          <a:xfrm rot="19160051">
            <a:off x="2363433" y="1189921"/>
            <a:ext cx="7035206" cy="4766189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1035330" y="297017"/>
            <a:ext cx="2664295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  <a:latin typeface="Calibri" pitchFamily="34" charset="0"/>
              </a:rPr>
              <a:t>DETECTION DU PATHOGENE</a:t>
            </a:r>
          </a:p>
        </p:txBody>
      </p:sp>
      <p:cxnSp>
        <p:nvCxnSpPr>
          <p:cNvPr id="3" name="Connecteur droit 2"/>
          <p:cNvCxnSpPr/>
          <p:nvPr/>
        </p:nvCxnSpPr>
        <p:spPr>
          <a:xfrm flipV="1">
            <a:off x="251520" y="254441"/>
            <a:ext cx="5828614" cy="5012353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0" y="3717032"/>
            <a:ext cx="9144000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251520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744107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211843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71910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221168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67942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31840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624427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092163" y="3573833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594767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087354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5555090" y="3581400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995522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88109" y="3573016"/>
            <a:ext cx="288032" cy="288032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19183322">
            <a:off x="-21354" y="2302152"/>
            <a:ext cx="336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Macrophage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phagocytose aléatoire</a:t>
            </a:r>
          </a:p>
        </p:txBody>
      </p:sp>
      <p:sp>
        <p:nvSpPr>
          <p:cNvPr id="27" name="ZoneTexte 26"/>
          <p:cNvSpPr txBox="1"/>
          <p:nvPr/>
        </p:nvSpPr>
        <p:spPr>
          <a:xfrm rot="19183322">
            <a:off x="398712" y="2149807"/>
            <a:ext cx="383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NK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détection des cellules infectées </a:t>
            </a:r>
          </a:p>
        </p:txBody>
      </p:sp>
      <p:sp>
        <p:nvSpPr>
          <p:cNvPr id="28" name="ZoneTexte 27"/>
          <p:cNvSpPr txBox="1"/>
          <p:nvPr/>
        </p:nvSpPr>
        <p:spPr>
          <a:xfrm rot="19183322">
            <a:off x="797570" y="1814336"/>
            <a:ext cx="4818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Cellule dendritique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sondage antigénique</a:t>
            </a:r>
          </a:p>
        </p:txBody>
      </p:sp>
      <p:sp>
        <p:nvSpPr>
          <p:cNvPr id="30" name="ZoneTexte 29"/>
          <p:cNvSpPr txBox="1"/>
          <p:nvPr/>
        </p:nvSpPr>
        <p:spPr>
          <a:xfrm rot="19183322">
            <a:off x="1314614" y="1823891"/>
            <a:ext cx="487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Récepteurs TLR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reconnaissance antigénique ubiquiste</a:t>
            </a:r>
          </a:p>
        </p:txBody>
      </p:sp>
      <p:sp>
        <p:nvSpPr>
          <p:cNvPr id="31" name="ZoneTexte 30"/>
          <p:cNvSpPr txBox="1"/>
          <p:nvPr/>
        </p:nvSpPr>
        <p:spPr>
          <a:xfrm rot="19183322">
            <a:off x="1837004" y="1793071"/>
            <a:ext cx="493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IL, TNF, IFN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inflammation et recrutement</a:t>
            </a:r>
          </a:p>
        </p:txBody>
      </p:sp>
      <p:sp>
        <p:nvSpPr>
          <p:cNvPr id="32" name="ZoneTexte 31"/>
          <p:cNvSpPr txBox="1"/>
          <p:nvPr/>
        </p:nvSpPr>
        <p:spPr>
          <a:xfrm rot="19183322">
            <a:off x="2303958" y="1718643"/>
            <a:ext cx="511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Margination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et diapédèse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arrivée des cellules recrutées</a:t>
            </a:r>
          </a:p>
        </p:txBody>
      </p:sp>
      <p:sp>
        <p:nvSpPr>
          <p:cNvPr id="33" name="ZoneTexte 32"/>
          <p:cNvSpPr txBox="1"/>
          <p:nvPr/>
        </p:nvSpPr>
        <p:spPr>
          <a:xfrm rot="19183322">
            <a:off x="3075315" y="2544070"/>
            <a:ext cx="261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CPA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exposition de l’antigène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 rot="19183322">
            <a:off x="3221011" y="1650026"/>
            <a:ext cx="532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Ganglion 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contact antigène -lymphocyte et prolifération différenciée   </a:t>
            </a:r>
          </a:p>
        </p:txBody>
      </p:sp>
      <p:sp>
        <p:nvSpPr>
          <p:cNvPr id="36" name="ZoneTexte 35"/>
          <p:cNvSpPr txBox="1"/>
          <p:nvPr/>
        </p:nvSpPr>
        <p:spPr>
          <a:xfrm rot="19183322">
            <a:off x="3826198" y="2087874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Auxiliaires TH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amplification des signaux inflammatoires</a:t>
            </a:r>
          </a:p>
        </p:txBody>
      </p:sp>
      <p:sp>
        <p:nvSpPr>
          <p:cNvPr id="37" name="ZoneTexte 36"/>
          <p:cNvSpPr txBox="1"/>
          <p:nvPr/>
        </p:nvSpPr>
        <p:spPr>
          <a:xfrm rot="19183322">
            <a:off x="4286168" y="2070322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LT cytotoxiques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destruction des cellules infectées</a:t>
            </a:r>
          </a:p>
        </p:txBody>
      </p:sp>
      <p:sp>
        <p:nvSpPr>
          <p:cNvPr id="38" name="ZoneTexte 37"/>
          <p:cNvSpPr txBox="1"/>
          <p:nvPr/>
        </p:nvSpPr>
        <p:spPr>
          <a:xfrm rot="19183322">
            <a:off x="4663094" y="1770568"/>
            <a:ext cx="5011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Plasmocytes  et </a:t>
            </a:r>
            <a:r>
              <a:rPr lang="fr-FR" sz="1600" dirty="0" err="1" smtClean="0">
                <a:solidFill>
                  <a:srgbClr val="00B050"/>
                </a:solidFill>
                <a:latin typeface="Calibri" pitchFamily="34" charset="0"/>
              </a:rPr>
              <a:t>Ig</a:t>
            </a:r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  </a:t>
            </a:r>
            <a:r>
              <a:rPr lang="fr-FR" sz="1200" dirty="0" err="1" smtClean="0">
                <a:solidFill>
                  <a:srgbClr val="0000FF"/>
                </a:solidFill>
                <a:latin typeface="Calibri" pitchFamily="34" charset="0"/>
              </a:rPr>
              <a:t>opsonisation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 des pathogènes circulants</a:t>
            </a:r>
          </a:p>
        </p:txBody>
      </p:sp>
      <p:sp>
        <p:nvSpPr>
          <p:cNvPr id="39" name="ZoneTexte 38"/>
          <p:cNvSpPr txBox="1"/>
          <p:nvPr/>
        </p:nvSpPr>
        <p:spPr>
          <a:xfrm rot="19183322">
            <a:off x="5219439" y="2089213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Protéines du complément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voie alternative</a:t>
            </a:r>
            <a:endParaRPr lang="fr-FR" sz="160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 rot="19183322">
            <a:off x="5728681" y="2069658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Guérison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réparation du tissu </a:t>
            </a:r>
          </a:p>
        </p:txBody>
      </p:sp>
      <p:sp>
        <p:nvSpPr>
          <p:cNvPr id="41" name="ZoneTexte 40"/>
          <p:cNvSpPr txBox="1"/>
          <p:nvPr/>
        </p:nvSpPr>
        <p:spPr>
          <a:xfrm rot="19183322">
            <a:off x="6220017" y="2099955"/>
            <a:ext cx="4026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  <a:latin typeface="Calibri" pitchFamily="34" charset="0"/>
              </a:rPr>
              <a:t>Mémoire immunitaire  </a:t>
            </a:r>
            <a:r>
              <a:rPr lang="fr-FR" sz="1200" dirty="0" smtClean="0">
                <a:solidFill>
                  <a:srgbClr val="0000FF"/>
                </a:solidFill>
                <a:latin typeface="Calibri" pitchFamily="34" charset="0"/>
              </a:rPr>
              <a:t>terminus</a:t>
            </a:r>
          </a:p>
        </p:txBody>
      </p:sp>
      <p:sp>
        <p:nvSpPr>
          <p:cNvPr id="18" name="Rectangle 17"/>
          <p:cNvSpPr/>
          <p:nvPr/>
        </p:nvSpPr>
        <p:spPr>
          <a:xfrm rot="19160051">
            <a:off x="3263590" y="2878838"/>
            <a:ext cx="7035206" cy="26676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 rot="19160051">
            <a:off x="-998777" y="225345"/>
            <a:ext cx="7035206" cy="26676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2"/>
          <p:cNvCxnSpPr/>
          <p:nvPr/>
        </p:nvCxnSpPr>
        <p:spPr>
          <a:xfrm flipV="1">
            <a:off x="251520" y="254441"/>
            <a:ext cx="5828614" cy="5012353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V="1">
            <a:off x="3165827" y="576887"/>
            <a:ext cx="5828614" cy="5012353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079576" y="4403870"/>
            <a:ext cx="2832883" cy="7078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  <a:latin typeface="Calibri" pitchFamily="34" charset="0"/>
              </a:rPr>
              <a:t>Recrutement pour une action ciblée et efficace</a:t>
            </a:r>
          </a:p>
        </p:txBody>
      </p:sp>
    </p:spTree>
    <p:extLst>
      <p:ext uri="{BB962C8B-B14F-4D97-AF65-F5344CB8AC3E}">
        <p14:creationId xmlns:p14="http://schemas.microsoft.com/office/powerpoint/2010/main" val="311385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III - Les situations particulières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Les exceptions à la règle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56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nombre de lymphocytes circulants restent stable : 10^12</a:t>
            </a:r>
          </a:p>
          <a:p>
            <a:endParaRPr lang="fr-FR" dirty="0" smtClean="0"/>
          </a:p>
          <a:p>
            <a:r>
              <a:rPr lang="fr-FR" dirty="0" smtClean="0"/>
              <a:t>Donc lors d’une réaction immunitaire, </a:t>
            </a:r>
            <a:r>
              <a:rPr lang="fr-FR" dirty="0" smtClean="0">
                <a:solidFill>
                  <a:srgbClr val="FF0000"/>
                </a:solidFill>
              </a:rPr>
              <a:t>les lymphocytes spécifique à l’infection en cours dominent le répertoire des lymphocytes</a:t>
            </a:r>
          </a:p>
          <a:p>
            <a:pPr>
              <a:buNone/>
            </a:pPr>
            <a:r>
              <a:rPr lang="fr-FR" dirty="0" smtClean="0">
                <a:solidFill>
                  <a:srgbClr val="FF0000"/>
                </a:solidFill>
              </a:rPr>
              <a:t>	→ il y a moins de lymphocytes naïfs</a:t>
            </a:r>
          </a:p>
          <a:p>
            <a:endParaRPr lang="fr-FR" dirty="0" smtClean="0"/>
          </a:p>
          <a:p>
            <a:r>
              <a:rPr lang="fr-FR" dirty="0" smtClean="0"/>
              <a:t>Donc l’organisme reste sensible à une autre pathogène le temps que le répertoire se rééquilibre.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</a:t>
            </a:r>
            <a:r>
              <a:rPr lang="fr-FR" dirty="0" err="1" smtClean="0"/>
              <a:t>immonodépression</a:t>
            </a:r>
            <a:r>
              <a:rPr lang="fr-FR" dirty="0" smtClean="0"/>
              <a:t> post-infectieuse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53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2915816" y="3721388"/>
            <a:ext cx="1152128" cy="13966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2051720" y="342900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érythème)</a:t>
            </a: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1" name="ZoneTexte 470"/>
          <p:cNvSpPr txBox="1"/>
          <p:nvPr/>
        </p:nvSpPr>
        <p:spPr>
          <a:xfrm>
            <a:off x="107504" y="1268760"/>
            <a:ext cx="2088232" cy="646331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b="1" u="sng" dirty="0" smtClean="0">
                <a:solidFill>
                  <a:schemeClr val="bg1"/>
                </a:solidFill>
                <a:latin typeface="Calibri" pitchFamily="34" charset="0"/>
              </a:rPr>
              <a:t>4ter. TRANSFERT DES CELLULES IMMUNITAIRES VERS LE SITE DE L’INFECTION</a:t>
            </a:r>
          </a:p>
        </p:txBody>
      </p:sp>
      <p:sp>
        <p:nvSpPr>
          <p:cNvPr id="239" name="ZoneTexte 238"/>
          <p:cNvSpPr txBox="1"/>
          <p:nvPr/>
        </p:nvSpPr>
        <p:spPr>
          <a:xfrm>
            <a:off x="107504" y="2708920"/>
            <a:ext cx="100811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solidFill>
                  <a:srgbClr val="6666FF"/>
                </a:solidFill>
                <a:latin typeface="Calibri" pitchFamily="34" charset="0"/>
              </a:rPr>
              <a:t>margination</a:t>
            </a:r>
            <a:endParaRPr lang="fr-FR" sz="1000" dirty="0" smtClean="0">
              <a:solidFill>
                <a:srgbClr val="6666FF"/>
              </a:solidFill>
              <a:latin typeface="Calibri" pitchFamily="34" charset="0"/>
            </a:endParaRPr>
          </a:p>
        </p:txBody>
      </p:sp>
      <p:sp>
        <p:nvSpPr>
          <p:cNvPr id="242" name="ZoneTexte 241"/>
          <p:cNvSpPr txBox="1"/>
          <p:nvPr/>
        </p:nvSpPr>
        <p:spPr>
          <a:xfrm>
            <a:off x="971600" y="2060848"/>
            <a:ext cx="86409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66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6666FF"/>
                </a:solidFill>
                <a:latin typeface="Calibri" pitchFamily="34" charset="0"/>
              </a:rPr>
              <a:t>diapédèse</a:t>
            </a:r>
          </a:p>
        </p:txBody>
      </p:sp>
      <p:sp>
        <p:nvSpPr>
          <p:cNvPr id="248" name="ZoneTexte 247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250" name="ZoneTexte 249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animBg="1"/>
      <p:bldP spid="239" grpId="0" animBg="1"/>
      <p:bldP spid="24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Pathogènes infestant les cellules du système immunitaire</a:t>
            </a:r>
          </a:p>
          <a:p>
            <a:pPr lvl="1"/>
            <a:r>
              <a:rPr lang="fr-FR" dirty="0" smtClean="0"/>
              <a:t>Leucose bovine</a:t>
            </a:r>
          </a:p>
          <a:p>
            <a:pPr lvl="1"/>
            <a:r>
              <a:rPr lang="fr-FR" dirty="0" smtClean="0"/>
              <a:t>CAEV caprin</a:t>
            </a:r>
          </a:p>
          <a:p>
            <a:pPr lvl="1"/>
            <a:r>
              <a:rPr lang="fr-FR" dirty="0" smtClean="0"/>
              <a:t>Tuberculose</a:t>
            </a:r>
          </a:p>
          <a:p>
            <a:pPr lvl="1">
              <a:buClr>
                <a:srgbClr val="FFC000"/>
              </a:buClr>
            </a:pPr>
            <a:r>
              <a:rPr lang="fr-FR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HIV (CD4)</a:t>
            </a:r>
          </a:p>
          <a:p>
            <a:pPr lvl="1">
              <a:buClr>
                <a:srgbClr val="FFC000"/>
              </a:buClr>
            </a:pPr>
            <a:endParaRPr lang="fr-FR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Clr>
                <a:srgbClr val="FFC000"/>
              </a:buClr>
              <a:buNone/>
            </a:pPr>
            <a:r>
              <a:rPr lang="fr-FR" dirty="0" smtClean="0"/>
              <a:t>	… Induction d’une lymphopénie</a:t>
            </a:r>
          </a:p>
          <a:p>
            <a:endParaRPr lang="fr-FR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L’immunodéficience acquise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9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Système immunitaire non fonctionnel avant 3 semaines</a:t>
            </a:r>
          </a:p>
          <a:p>
            <a:endParaRPr lang="fr-FR" dirty="0" smtClean="0"/>
          </a:p>
          <a:p>
            <a:r>
              <a:rPr lang="fr-FR" dirty="0" smtClean="0"/>
              <a:t>Immunité passive assurée par le transfert des anticorps de la mère via le colostrum puis le lait</a:t>
            </a:r>
          </a:p>
          <a:p>
            <a:pPr lvl="1"/>
            <a:r>
              <a:rPr lang="fr-FR" dirty="0" smtClean="0"/>
              <a:t>Importance de la concentration en </a:t>
            </a:r>
            <a:r>
              <a:rPr lang="fr-FR" dirty="0" err="1" smtClean="0"/>
              <a:t>Ac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Importance du moment d’ingestion (brève &lt; 2j ; tardive &gt; 6h)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Importance de la digestibilité du lait (attention si TB&gt; 50)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du veau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195736" y="3429000"/>
            <a:ext cx="6948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latin typeface="Calibri" pitchFamily="34" charset="0"/>
              </a:rPr>
              <a:t>Alimentation de la mère en fin de gestation (vit E, vit A, sélénium, Mg) </a:t>
            </a:r>
          </a:p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latin typeface="Calibri" pitchFamily="34" charset="0"/>
              </a:rPr>
              <a:t>+ Laps de temps écoulé depuis la dernière exposition </a:t>
            </a:r>
          </a:p>
          <a:p>
            <a:pPr>
              <a:defRPr/>
            </a:pPr>
            <a:r>
              <a:rPr lang="fr-FR" dirty="0" smtClean="0">
                <a:solidFill>
                  <a:srgbClr val="FF0000"/>
                </a:solidFill>
                <a:latin typeface="Calibri" pitchFamily="34" charset="0"/>
              </a:rPr>
              <a:t>+ Influence génétique</a:t>
            </a:r>
            <a:endParaRPr lang="fr-F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7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La production de </a:t>
            </a:r>
            <a:r>
              <a:rPr lang="fr-FR" dirty="0" smtClean="0">
                <a:solidFill>
                  <a:srgbClr val="FF0000"/>
                </a:solidFill>
              </a:rPr>
              <a:t>radicaux libres </a:t>
            </a:r>
            <a:r>
              <a:rPr lang="fr-FR" dirty="0" smtClean="0"/>
              <a:t>à un effet néfaste sur les cellules alentours dont les macrophages eux-mêmes</a:t>
            </a:r>
          </a:p>
          <a:p>
            <a:pPr lvl="1"/>
            <a:r>
              <a:rPr lang="fr-FR" dirty="0" smtClean="0"/>
              <a:t>La présence locale ou diffuse d’</a:t>
            </a:r>
            <a:r>
              <a:rPr lang="fr-FR" dirty="0" smtClean="0">
                <a:solidFill>
                  <a:srgbClr val="FF0000"/>
                </a:solidFill>
              </a:rPr>
              <a:t>antioxydants</a:t>
            </a:r>
            <a:r>
              <a:rPr lang="fr-FR" dirty="0" smtClean="0"/>
              <a:t> limite cet effet néfaste (</a:t>
            </a:r>
            <a:r>
              <a:rPr lang="fr-FR" dirty="0"/>
              <a:t>vit E, </a:t>
            </a:r>
            <a:r>
              <a:rPr lang="fr-FR" dirty="0" smtClean="0"/>
              <a:t>Se, phytothérapie, aromathérapie)</a:t>
            </a:r>
          </a:p>
          <a:p>
            <a:pPr lvl="1"/>
            <a:r>
              <a:rPr lang="fr-FR" dirty="0" smtClean="0"/>
              <a:t>Ces antioxydants accélèrent la </a:t>
            </a:r>
            <a:r>
              <a:rPr lang="fr-FR" dirty="0" smtClean="0">
                <a:solidFill>
                  <a:srgbClr val="FF0000"/>
                </a:solidFill>
              </a:rPr>
              <a:t>convalescence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 smtClean="0"/>
              <a:t>Les macrophages sont également sensibles </a:t>
            </a:r>
          </a:p>
          <a:p>
            <a:pPr lvl="1"/>
            <a:r>
              <a:rPr lang="fr-FR" dirty="0" smtClean="0"/>
              <a:t>Au </a:t>
            </a:r>
            <a:r>
              <a:rPr lang="fr-FR" dirty="0" smtClean="0">
                <a:solidFill>
                  <a:srgbClr val="FF0000"/>
                </a:solidFill>
              </a:rPr>
              <a:t>froid</a:t>
            </a:r>
            <a:r>
              <a:rPr lang="fr-FR" dirty="0" smtClean="0"/>
              <a:t> (vasoconstriction, réduction du métabolisme)</a:t>
            </a:r>
          </a:p>
          <a:p>
            <a:pPr lvl="1"/>
            <a:r>
              <a:rPr lang="fr-FR" dirty="0" smtClean="0"/>
              <a:t>Au </a:t>
            </a:r>
            <a:r>
              <a:rPr lang="fr-FR" dirty="0" smtClean="0">
                <a:solidFill>
                  <a:srgbClr val="FF0000"/>
                </a:solidFill>
              </a:rPr>
              <a:t>stress</a:t>
            </a:r>
            <a:r>
              <a:rPr lang="fr-FR" dirty="0" smtClean="0"/>
              <a:t> (cortisol) 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À certains </a:t>
            </a:r>
            <a:r>
              <a:rPr lang="fr-FR" dirty="0" smtClean="0">
                <a:solidFill>
                  <a:srgbClr val="FF0000"/>
                </a:solidFill>
              </a:rPr>
              <a:t>pathogènes…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Immunodépresseurs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35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Être immunocompétent n’est pas une garantie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L’immunité n’est parfois pas stérilisante </a:t>
            </a:r>
          </a:p>
          <a:p>
            <a:pPr>
              <a:buNone/>
            </a:pPr>
            <a:r>
              <a:rPr lang="fr-FR" dirty="0" smtClean="0"/>
              <a:t>	lorsque qu’un pathogène intracellulaire (virus ou bactérie) réduit la reconnaissance par les </a:t>
            </a:r>
            <a:r>
              <a:rPr lang="fr-FR" dirty="0" err="1" smtClean="0"/>
              <a:t>LTc</a:t>
            </a:r>
            <a:endParaRPr lang="fr-FR" dirty="0" smtClean="0"/>
          </a:p>
          <a:p>
            <a:pPr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	ou lorsque qu’il reste dans les cellules phagocytaires sans être digéré</a:t>
            </a:r>
          </a:p>
          <a:p>
            <a:pPr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	ou lorsque qu’il s’insère dans les neurones</a:t>
            </a:r>
          </a:p>
          <a:p>
            <a:pPr>
              <a:buNone/>
            </a:pPr>
            <a:endParaRPr lang="fr-FR" dirty="0" smtClean="0"/>
          </a:p>
          <a:p>
            <a:pPr lvl="1"/>
            <a:r>
              <a:rPr lang="fr-FR" dirty="0" smtClean="0"/>
              <a:t>On parle de pathogènes persistants</a:t>
            </a:r>
          </a:p>
          <a:p>
            <a:pPr lvl="1"/>
            <a:r>
              <a:rPr lang="fr-FR" dirty="0"/>
              <a:t>O</a:t>
            </a:r>
            <a:r>
              <a:rPr lang="fr-FR" dirty="0" smtClean="0"/>
              <a:t>n les nomme aussi </a:t>
            </a:r>
            <a:r>
              <a:rPr lang="fr-FR" u="sng" dirty="0" smtClean="0"/>
              <a:t>« latents » </a:t>
            </a:r>
            <a:r>
              <a:rPr lang="fr-FR" dirty="0" smtClean="0"/>
              <a:t>car ils se réveillent au gré d’un stress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>
                <a:solidFill>
                  <a:srgbClr val="FF0000"/>
                </a:solidFill>
              </a:rPr>
              <a:t>Certains pathogènes se développent trop vite </a:t>
            </a:r>
            <a:r>
              <a:rPr lang="fr-FR" dirty="0" smtClean="0"/>
              <a:t>(virulence élevée)</a:t>
            </a:r>
          </a:p>
          <a:p>
            <a:endParaRPr lang="fr-FR" dirty="0" smtClean="0"/>
          </a:p>
          <a:p>
            <a:pPr lvl="1"/>
            <a:r>
              <a:rPr lang="fr-FR" dirty="0" smtClean="0"/>
              <a:t>Car ils se cachent des cellules dendritiques ou des cellules NK</a:t>
            </a:r>
          </a:p>
          <a:p>
            <a:pPr lvl="1"/>
            <a:r>
              <a:rPr lang="fr-FR" dirty="0" smtClean="0"/>
              <a:t>Ou car ils suppriment les messages envoyés par les cellules infectés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14665" y="3789040"/>
            <a:ext cx="8229600" cy="236226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Bilan : un rétrocontrôle souvent trop lent et une régulation faible de la sécrétion </a:t>
            </a:r>
            <a:r>
              <a:rPr lang="fr-FR" dirty="0" smtClean="0"/>
              <a:t>histaminique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fr-FR" dirty="0">
                <a:solidFill>
                  <a:srgbClr val="FF0000"/>
                </a:solidFill>
              </a:rPr>
              <a:t>	… d’où la sévérité de certaines inflammations qui peuvent être mortelles avant toutes actions lymphocytaires</a:t>
            </a:r>
            <a:r>
              <a:rPr lang="fr-FR" dirty="0" smtClean="0">
                <a:solidFill>
                  <a:srgbClr val="FF0000"/>
                </a:solidFill>
              </a:rPr>
              <a:t>.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	</a:t>
            </a:r>
            <a:r>
              <a:rPr lang="fr-FR" dirty="0">
                <a:solidFill>
                  <a:srgbClr val="FF0000"/>
                </a:solidFill>
              </a:rPr>
              <a:t>… d’où l’importance des traitements symptomatiques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06090"/>
          </a:xfrm>
        </p:spPr>
        <p:txBody>
          <a:bodyPr>
            <a:normAutofit/>
          </a:bodyPr>
          <a:lstStyle/>
          <a:p>
            <a:r>
              <a:rPr lang="fr-FR" dirty="0"/>
              <a:t>Régulation de l’inflammation si virulence élevée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95536" y="1052736"/>
            <a:ext cx="8208912" cy="461665"/>
          </a:xfrm>
          <a:prstGeom prst="rect">
            <a:avLst/>
          </a:prstGeom>
          <a:solidFill>
            <a:srgbClr val="99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Calibri" pitchFamily="34" charset="0"/>
              </a:rPr>
              <a:t>Anti-inflammatoires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77327" y="235924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0000FF"/>
                </a:solidFill>
                <a:latin typeface="Calibri" pitchFamily="34" charset="0"/>
              </a:rPr>
              <a:t>Surrénales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21343" y="1776104"/>
            <a:ext cx="1440160" cy="276999"/>
          </a:xfrm>
          <a:prstGeom prst="rect">
            <a:avLst/>
          </a:prstGeom>
          <a:noFill/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9966FF"/>
                </a:solidFill>
                <a:latin typeface="Calibri" pitchFamily="34" charset="0"/>
              </a:rPr>
              <a:t>Corticoïdes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123728" y="1683772"/>
            <a:ext cx="1440160" cy="461665"/>
          </a:xfrm>
          <a:prstGeom prst="rect">
            <a:avLst/>
          </a:prstGeom>
          <a:noFill/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9966FF"/>
                </a:solidFill>
                <a:latin typeface="Calibri" pitchFamily="34" charset="0"/>
              </a:rPr>
              <a:t>Récepteurs solubles à TNF</a:t>
            </a:r>
          </a:p>
        </p:txBody>
      </p:sp>
      <p:sp>
        <p:nvSpPr>
          <p:cNvPr id="8" name="Rectangle 7"/>
          <p:cNvSpPr/>
          <p:nvPr/>
        </p:nvSpPr>
        <p:spPr>
          <a:xfrm>
            <a:off x="3786343" y="1754108"/>
            <a:ext cx="1296702" cy="276999"/>
          </a:xfrm>
          <a:prstGeom prst="rect">
            <a:avLst/>
          </a:prstGeom>
          <a:noFill/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9966FF"/>
                </a:solidFill>
                <a:latin typeface="Calibri" pitchFamily="34" charset="0"/>
              </a:rPr>
              <a:t>IL-10 et </a:t>
            </a:r>
            <a:r>
              <a:rPr lang="fr-FR" sz="1200" b="1" dirty="0" smtClean="0">
                <a:solidFill>
                  <a:srgbClr val="9966FF"/>
                </a:solidFill>
                <a:latin typeface="Calibri" pitchFamily="34" charset="0"/>
              </a:rPr>
              <a:t>TGF-</a:t>
            </a:r>
            <a:r>
              <a:rPr lang="el-GR" sz="1200" b="1" dirty="0">
                <a:solidFill>
                  <a:srgbClr val="9966FF"/>
                </a:solidFill>
                <a:latin typeface="Calibri" pitchFamily="34" charset="0"/>
              </a:rPr>
              <a:t>β</a:t>
            </a:r>
            <a:r>
              <a:rPr lang="fr-FR" sz="1200" b="1" dirty="0">
                <a:solidFill>
                  <a:srgbClr val="9966FF"/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563888" y="235598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0000FF"/>
                </a:solidFill>
                <a:latin typeface="Calibri" pitchFamily="34" charset="0"/>
              </a:rPr>
              <a:t>TH reg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92080" y="1661776"/>
            <a:ext cx="1692729" cy="461665"/>
          </a:xfrm>
          <a:prstGeom prst="rect">
            <a:avLst/>
          </a:prstGeom>
          <a:noFill/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rgbClr val="9966FF"/>
                </a:solidFill>
                <a:latin typeface="Calibri" pitchFamily="34" charset="0"/>
              </a:rPr>
              <a:t>Acétycholine</a:t>
            </a:r>
            <a:r>
              <a:rPr lang="fr-FR" sz="1200" b="1" dirty="0" smtClean="0">
                <a:solidFill>
                  <a:srgbClr val="9966FF"/>
                </a:solidFill>
                <a:latin typeface="Calibri" pitchFamily="34" charset="0"/>
              </a:rPr>
              <a:t> (inhibiteur IL1 et TNF)</a:t>
            </a:r>
            <a:endParaRPr lang="fr-FR" sz="1200" b="1" dirty="0">
              <a:solidFill>
                <a:srgbClr val="9966FF"/>
              </a:solidFill>
              <a:latin typeface="Calibri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292080" y="2388253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0000FF"/>
                </a:solidFill>
                <a:latin typeface="Calibri" pitchFamily="34" charset="0"/>
              </a:rPr>
              <a:t>Nerf vague après stimulation des nerfs sensitifs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07746" y="1745960"/>
            <a:ext cx="1296702" cy="276999"/>
          </a:xfrm>
          <a:prstGeom prst="rect">
            <a:avLst/>
          </a:prstGeom>
          <a:noFill/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9966FF"/>
                </a:solidFill>
                <a:latin typeface="Calibri" pitchFamily="34" charset="0"/>
              </a:rPr>
              <a:t>Divers signaux</a:t>
            </a:r>
            <a:endParaRPr lang="fr-FR" sz="1200" b="1" dirty="0">
              <a:solidFill>
                <a:srgbClr val="9966FF"/>
              </a:solidFill>
              <a:latin typeface="Calibri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092001" y="2295921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0000FF"/>
                </a:solidFill>
                <a:latin typeface="Calibri" pitchFamily="34" charset="0"/>
              </a:rPr>
              <a:t>Macrophages « </a:t>
            </a:r>
            <a:r>
              <a:rPr lang="fr-FR" sz="1200" b="1" dirty="0" err="1" smtClean="0">
                <a:solidFill>
                  <a:srgbClr val="0000FF"/>
                </a:solidFill>
                <a:latin typeface="Calibri" pitchFamily="34" charset="0"/>
              </a:rPr>
              <a:t>scavengers</a:t>
            </a:r>
            <a:r>
              <a:rPr lang="fr-FR" sz="1200" b="1" dirty="0" smtClean="0">
                <a:solidFill>
                  <a:srgbClr val="0000FF"/>
                </a:solidFill>
                <a:latin typeface="Calibri" pitchFamily="34" charset="0"/>
              </a:rPr>
              <a:t> » détectant les débris de cellules mortes</a:t>
            </a:r>
          </a:p>
        </p:txBody>
      </p:sp>
    </p:spTree>
    <p:extLst>
      <p:ext uri="{BB962C8B-B14F-4D97-AF65-F5344CB8AC3E}">
        <p14:creationId xmlns:p14="http://schemas.microsoft.com/office/powerpoint/2010/main" val="15008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r>
              <a:rPr lang="fr-FR" dirty="0" smtClean="0"/>
              <a:t>Si le système immunitaire est inefficace à endiguer l’infection, les pathogènes peuvent atteindre la circulation sanguine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Alors l’inflammation n’est plus locale mais systémique (tout l’organisme)</a:t>
            </a:r>
          </a:p>
          <a:p>
            <a:pPr lvl="1"/>
            <a:r>
              <a:rPr lang="fr-FR" dirty="0" smtClean="0"/>
              <a:t>Les tissus se gonflent (la trachée se collapse, …)</a:t>
            </a:r>
          </a:p>
          <a:p>
            <a:pPr lvl="1"/>
            <a:r>
              <a:rPr lang="fr-FR" dirty="0" smtClean="0"/>
              <a:t>De l’eau passe dans les poumons (œdème pulmonaire)</a:t>
            </a:r>
          </a:p>
          <a:p>
            <a:pPr lvl="1"/>
            <a:r>
              <a:rPr lang="fr-FR" dirty="0" smtClean="0"/>
              <a:t>La pression sanguine chute, </a:t>
            </a:r>
            <a:r>
              <a:rPr lang="fr-FR" dirty="0" smtClean="0">
                <a:solidFill>
                  <a:srgbClr val="FF0000"/>
                </a:solidFill>
              </a:rPr>
              <a:t>le cœur s’arrête.</a:t>
            </a:r>
          </a:p>
          <a:p>
            <a:pPr lvl="1"/>
            <a:endParaRPr lang="fr-FR" dirty="0" smtClean="0">
              <a:solidFill>
                <a:srgbClr val="FF0000"/>
              </a:solidFill>
            </a:endParaRPr>
          </a:p>
          <a:p>
            <a:pPr lvl="1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septicémie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/>
          </a:bodyPr>
          <a:lstStyle/>
          <a:p>
            <a:pPr marL="1527175" lvl="1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r>
              <a:rPr lang="fr-FR" dirty="0" smtClean="0"/>
              <a:t>Si l’agent est peu immunogène (virus, certaines bactéries), il n’y a pas d’inflammation systémique </a:t>
            </a:r>
          </a:p>
          <a:p>
            <a:pPr lvl="1"/>
            <a:r>
              <a:rPr lang="fr-FR" dirty="0" smtClean="0"/>
              <a:t>phase de virémie</a:t>
            </a:r>
          </a:p>
          <a:p>
            <a:pPr lvl="1"/>
            <a:r>
              <a:rPr lang="fr-FR" dirty="0" smtClean="0"/>
              <a:t>phase de </a:t>
            </a:r>
            <a:r>
              <a:rPr lang="fr-FR" dirty="0" err="1" smtClean="0"/>
              <a:t>bactérémie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Dans ce cas, l’agent pathogène peut parfois rejoindre les zones où le système immunitaire est absent</a:t>
            </a:r>
          </a:p>
          <a:p>
            <a:pPr lvl="1"/>
            <a:r>
              <a:rPr lang="fr-FR" dirty="0" smtClean="0"/>
              <a:t>Méninges (</a:t>
            </a:r>
            <a:r>
              <a:rPr lang="fr-FR" dirty="0" err="1" smtClean="0"/>
              <a:t>listeriose</a:t>
            </a:r>
            <a:r>
              <a:rPr lang="fr-FR" dirty="0" smtClean="0"/>
              <a:t>, …)</a:t>
            </a:r>
          </a:p>
          <a:p>
            <a:pPr lvl="1"/>
            <a:r>
              <a:rPr lang="fr-FR" dirty="0" smtClean="0"/>
              <a:t>Articulation (polyarthrite juvénile, …)</a:t>
            </a:r>
          </a:p>
          <a:p>
            <a:pPr lvl="1"/>
            <a:r>
              <a:rPr lang="fr-FR" dirty="0" smtClean="0"/>
              <a:t>Myocarde (myocardite)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Sinon il en profite pour rejoindre l’organe pour lequel il a le plus d’affinité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Migration vers d’autres sites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2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Certains individus portent des gênes originaux responsables de mécanismes anti-inflammatoires contre une bactérie ou un virus</a:t>
            </a:r>
          </a:p>
          <a:p>
            <a:endParaRPr lang="fr-FR" dirty="0" smtClean="0"/>
          </a:p>
          <a:p>
            <a:pPr lvl="1"/>
            <a:r>
              <a:rPr lang="fr-FR" dirty="0" smtClean="0"/>
              <a:t>On parle de </a:t>
            </a:r>
            <a:r>
              <a:rPr lang="fr-FR" dirty="0" smtClean="0">
                <a:solidFill>
                  <a:srgbClr val="FF0000"/>
                </a:solidFill>
              </a:rPr>
              <a:t>porteurs sains </a:t>
            </a:r>
            <a:r>
              <a:rPr lang="fr-FR" dirty="0" smtClean="0"/>
              <a:t>(immunotolérant)</a:t>
            </a:r>
          </a:p>
          <a:p>
            <a:endParaRPr lang="fr-FR" dirty="0" smtClean="0">
              <a:solidFill>
                <a:srgbClr val="FF0000"/>
              </a:solidFill>
            </a:endParaRPr>
          </a:p>
          <a:p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Certains nouveau-nés contaminés in-utéro avant 4 mois deviennent immunotolérants</a:t>
            </a:r>
          </a:p>
          <a:p>
            <a:endParaRPr lang="fr-FR" dirty="0" smtClean="0"/>
          </a:p>
          <a:p>
            <a:pPr lvl="1"/>
            <a:r>
              <a:rPr lang="fr-FR" dirty="0" smtClean="0"/>
              <a:t>On parle </a:t>
            </a:r>
            <a:r>
              <a:rPr lang="fr-FR" dirty="0" smtClean="0">
                <a:solidFill>
                  <a:srgbClr val="FF0000"/>
                </a:solidFill>
              </a:rPr>
              <a:t>d’IPI : Immunotolérants  en Permanence Infectés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portage sain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765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824536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De rares cellules dendritiques passent leur tentacules à travers l’épithélium et sondent la lumière intestinale où se situe le parasite.</a:t>
            </a:r>
          </a:p>
          <a:p>
            <a:r>
              <a:rPr lang="fr-FR" dirty="0" smtClean="0"/>
              <a:t>Les cellules dendritiques migrent vers le ganglions.</a:t>
            </a:r>
          </a:p>
          <a:p>
            <a:r>
              <a:rPr lang="fr-FR" dirty="0" smtClean="0"/>
              <a:t>Mais les anticorps et les </a:t>
            </a:r>
            <a:r>
              <a:rPr lang="fr-FR" dirty="0" err="1" smtClean="0"/>
              <a:t>LTc</a:t>
            </a:r>
            <a:r>
              <a:rPr lang="fr-FR" dirty="0" smtClean="0"/>
              <a:t> n’ont aucune action contre des pathogènes pluricellulaires.</a:t>
            </a:r>
          </a:p>
          <a:p>
            <a:endParaRPr lang="fr-FR" dirty="0" smtClean="0"/>
          </a:p>
          <a:p>
            <a:r>
              <a:rPr lang="fr-FR" dirty="0" smtClean="0"/>
              <a:t>Les </a:t>
            </a:r>
            <a:r>
              <a:rPr lang="fr-FR" dirty="0" err="1" smtClean="0"/>
              <a:t>IgE</a:t>
            </a:r>
            <a:r>
              <a:rPr lang="fr-FR" dirty="0" smtClean="0"/>
              <a:t> se fixent au mastocytes.</a:t>
            </a:r>
          </a:p>
          <a:p>
            <a:r>
              <a:rPr lang="fr-FR" dirty="0" smtClean="0"/>
              <a:t>L’inflammation persiste.</a:t>
            </a:r>
          </a:p>
          <a:p>
            <a:r>
              <a:rPr lang="fr-FR" dirty="0" smtClean="0"/>
              <a:t>Forts de leurs </a:t>
            </a:r>
            <a:r>
              <a:rPr lang="fr-FR" dirty="0" err="1" smtClean="0"/>
              <a:t>IgE</a:t>
            </a:r>
            <a:r>
              <a:rPr lang="fr-FR" dirty="0" smtClean="0"/>
              <a:t>, les mastocytes détectent le parasite intestinal sur le lieu où celui-ci est accroché. Le mastocyte produit alors l’interleukine IL-5.</a:t>
            </a:r>
          </a:p>
          <a:p>
            <a:r>
              <a:rPr lang="fr-FR" dirty="0" smtClean="0"/>
              <a:t>En réponse à IL-5, les éosinophiles sont recrutées et libèrent alors le contenu de leurs granules contre le parasite . Ce contenu est toxique pour les parasites qui se décrochent petit à petit.</a:t>
            </a:r>
          </a:p>
          <a:p>
            <a:r>
              <a:rPr lang="fr-FR" dirty="0" smtClean="0"/>
              <a:t>Les mastocytes libèrent au passage de l’histamine qui a un fort pouvoir inflammatoire</a:t>
            </a:r>
          </a:p>
          <a:p>
            <a:r>
              <a:rPr lang="fr-FR" dirty="0" smtClean="0"/>
              <a:t>L’inflammation devient donc plus sévère après quelques semaines pour finalement s’arrêter grâce aux éosinophiles.</a:t>
            </a:r>
          </a:p>
          <a:p>
            <a:endParaRPr lang="fr-FR" dirty="0" smtClean="0"/>
          </a:p>
          <a:p>
            <a:r>
              <a:rPr lang="fr-FR" dirty="0" smtClean="0"/>
              <a:t>Le parasite peut persister longtemps si la réponse immunitaire est faible en vertu d’une reconnaissance trop réduite.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Spécificité de la réponse aux parasites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IV – La vaccination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Une primo-infection fictive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85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orme libre 406"/>
          <p:cNvSpPr/>
          <p:nvPr/>
        </p:nvSpPr>
        <p:spPr>
          <a:xfrm>
            <a:off x="5055985" y="1350357"/>
            <a:ext cx="1294939" cy="1959032"/>
          </a:xfrm>
          <a:custGeom>
            <a:avLst/>
            <a:gdLst>
              <a:gd name="connsiteX0" fmla="*/ 352830 w 1294939"/>
              <a:gd name="connsiteY0" fmla="*/ 1847 h 1959032"/>
              <a:gd name="connsiteX1" fmla="*/ 568960 w 1294939"/>
              <a:gd name="connsiteY1" fmla="*/ 755534 h 1959032"/>
              <a:gd name="connsiteX2" fmla="*/ 25862 w 1294939"/>
              <a:gd name="connsiteY2" fmla="*/ 1270923 h 1959032"/>
              <a:gd name="connsiteX3" fmla="*/ 413790 w 1294939"/>
              <a:gd name="connsiteY3" fmla="*/ 1038167 h 1959032"/>
              <a:gd name="connsiteX4" fmla="*/ 624379 w 1294939"/>
              <a:gd name="connsiteY4" fmla="*/ 1115752 h 1959032"/>
              <a:gd name="connsiteX5" fmla="*/ 607753 w 1294939"/>
              <a:gd name="connsiteY5" fmla="*/ 1958108 h 1959032"/>
              <a:gd name="connsiteX6" fmla="*/ 685339 w 1294939"/>
              <a:gd name="connsiteY6" fmla="*/ 1110210 h 1959032"/>
              <a:gd name="connsiteX7" fmla="*/ 774008 w 1294939"/>
              <a:gd name="connsiteY7" fmla="*/ 1215505 h 1959032"/>
              <a:gd name="connsiteX8" fmla="*/ 751840 w 1294939"/>
              <a:gd name="connsiteY8" fmla="*/ 1065876 h 1959032"/>
              <a:gd name="connsiteX9" fmla="*/ 895928 w 1294939"/>
              <a:gd name="connsiteY9" fmla="*/ 1065876 h 1959032"/>
              <a:gd name="connsiteX10" fmla="*/ 1051099 w 1294939"/>
              <a:gd name="connsiteY10" fmla="*/ 1043708 h 1959032"/>
              <a:gd name="connsiteX11" fmla="*/ 840510 w 1294939"/>
              <a:gd name="connsiteY11" fmla="*/ 1038167 h 1959032"/>
              <a:gd name="connsiteX12" fmla="*/ 807259 w 1294939"/>
              <a:gd name="connsiteY12" fmla="*/ 910705 h 1959032"/>
              <a:gd name="connsiteX13" fmla="*/ 1233979 w 1294939"/>
              <a:gd name="connsiteY13" fmla="*/ 738908 h 1959032"/>
              <a:gd name="connsiteX14" fmla="*/ 1173019 w 1294939"/>
              <a:gd name="connsiteY14" fmla="*/ 567112 h 1959032"/>
              <a:gd name="connsiteX15" fmla="*/ 1056640 w 1294939"/>
              <a:gd name="connsiteY15" fmla="*/ 644698 h 1959032"/>
              <a:gd name="connsiteX16" fmla="*/ 1073266 w 1294939"/>
              <a:gd name="connsiteY16" fmla="*/ 661323 h 1959032"/>
              <a:gd name="connsiteX17" fmla="*/ 1145310 w 1294939"/>
              <a:gd name="connsiteY17" fmla="*/ 605905 h 1959032"/>
              <a:gd name="connsiteX18" fmla="*/ 1173019 w 1294939"/>
              <a:gd name="connsiteY18" fmla="*/ 605905 h 1959032"/>
              <a:gd name="connsiteX19" fmla="*/ 1200728 w 1294939"/>
              <a:gd name="connsiteY19" fmla="*/ 639156 h 1959032"/>
              <a:gd name="connsiteX20" fmla="*/ 1228437 w 1294939"/>
              <a:gd name="connsiteY20" fmla="*/ 694574 h 1959032"/>
              <a:gd name="connsiteX21" fmla="*/ 1161935 w 1294939"/>
              <a:gd name="connsiteY21" fmla="*/ 755534 h 1959032"/>
              <a:gd name="connsiteX22" fmla="*/ 995680 w 1294939"/>
              <a:gd name="connsiteY22" fmla="*/ 805410 h 1959032"/>
              <a:gd name="connsiteX23" fmla="*/ 829426 w 1294939"/>
              <a:gd name="connsiteY23" fmla="*/ 833119 h 1959032"/>
              <a:gd name="connsiteX24" fmla="*/ 729673 w 1294939"/>
              <a:gd name="connsiteY24" fmla="*/ 744450 h 1959032"/>
              <a:gd name="connsiteX25" fmla="*/ 352830 w 1294939"/>
              <a:gd name="connsiteY25" fmla="*/ 1847 h 195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4939" h="1959032">
                <a:moveTo>
                  <a:pt x="352830" y="1847"/>
                </a:moveTo>
                <a:cubicBezTo>
                  <a:pt x="326045" y="3694"/>
                  <a:pt x="623455" y="544021"/>
                  <a:pt x="568960" y="755534"/>
                </a:cubicBezTo>
                <a:cubicBezTo>
                  <a:pt x="514465" y="967047"/>
                  <a:pt x="51724" y="1223818"/>
                  <a:pt x="25862" y="1270923"/>
                </a:cubicBezTo>
                <a:cubicBezTo>
                  <a:pt x="0" y="1318028"/>
                  <a:pt x="314037" y="1064029"/>
                  <a:pt x="413790" y="1038167"/>
                </a:cubicBezTo>
                <a:cubicBezTo>
                  <a:pt x="513543" y="1012305"/>
                  <a:pt x="592052" y="962429"/>
                  <a:pt x="624379" y="1115752"/>
                </a:cubicBezTo>
                <a:cubicBezTo>
                  <a:pt x="656706" y="1269076"/>
                  <a:pt x="597593" y="1959032"/>
                  <a:pt x="607753" y="1958108"/>
                </a:cubicBezTo>
                <a:cubicBezTo>
                  <a:pt x="617913" y="1957184"/>
                  <a:pt x="657630" y="1233977"/>
                  <a:pt x="685339" y="1110210"/>
                </a:cubicBezTo>
                <a:cubicBezTo>
                  <a:pt x="713048" y="986443"/>
                  <a:pt x="762925" y="1222894"/>
                  <a:pt x="774008" y="1215505"/>
                </a:cubicBezTo>
                <a:cubicBezTo>
                  <a:pt x="785091" y="1208116"/>
                  <a:pt x="731520" y="1090814"/>
                  <a:pt x="751840" y="1065876"/>
                </a:cubicBezTo>
                <a:cubicBezTo>
                  <a:pt x="772160" y="1040938"/>
                  <a:pt x="846052" y="1069571"/>
                  <a:pt x="895928" y="1065876"/>
                </a:cubicBezTo>
                <a:cubicBezTo>
                  <a:pt x="945804" y="1062181"/>
                  <a:pt x="1060335" y="1048326"/>
                  <a:pt x="1051099" y="1043708"/>
                </a:cubicBezTo>
                <a:cubicBezTo>
                  <a:pt x="1041863" y="1039090"/>
                  <a:pt x="881150" y="1060334"/>
                  <a:pt x="840510" y="1038167"/>
                </a:cubicBezTo>
                <a:cubicBezTo>
                  <a:pt x="799870" y="1016000"/>
                  <a:pt x="741681" y="960581"/>
                  <a:pt x="807259" y="910705"/>
                </a:cubicBezTo>
                <a:cubicBezTo>
                  <a:pt x="872837" y="860829"/>
                  <a:pt x="1173019" y="796173"/>
                  <a:pt x="1233979" y="738908"/>
                </a:cubicBezTo>
                <a:cubicBezTo>
                  <a:pt x="1294939" y="681643"/>
                  <a:pt x="1202576" y="582814"/>
                  <a:pt x="1173019" y="567112"/>
                </a:cubicBezTo>
                <a:cubicBezTo>
                  <a:pt x="1143462" y="551410"/>
                  <a:pt x="1073266" y="628996"/>
                  <a:pt x="1056640" y="644698"/>
                </a:cubicBezTo>
                <a:cubicBezTo>
                  <a:pt x="1040015" y="660400"/>
                  <a:pt x="1058488" y="667788"/>
                  <a:pt x="1073266" y="661323"/>
                </a:cubicBezTo>
                <a:cubicBezTo>
                  <a:pt x="1088044" y="654858"/>
                  <a:pt x="1128684" y="615141"/>
                  <a:pt x="1145310" y="605905"/>
                </a:cubicBezTo>
                <a:cubicBezTo>
                  <a:pt x="1161936" y="596669"/>
                  <a:pt x="1163783" y="600363"/>
                  <a:pt x="1173019" y="605905"/>
                </a:cubicBezTo>
                <a:cubicBezTo>
                  <a:pt x="1182255" y="611447"/>
                  <a:pt x="1191492" y="624378"/>
                  <a:pt x="1200728" y="639156"/>
                </a:cubicBezTo>
                <a:cubicBezTo>
                  <a:pt x="1209964" y="653934"/>
                  <a:pt x="1234902" y="675178"/>
                  <a:pt x="1228437" y="694574"/>
                </a:cubicBezTo>
                <a:cubicBezTo>
                  <a:pt x="1221972" y="713970"/>
                  <a:pt x="1200728" y="737061"/>
                  <a:pt x="1161935" y="755534"/>
                </a:cubicBezTo>
                <a:cubicBezTo>
                  <a:pt x="1123142" y="774007"/>
                  <a:pt x="1051098" y="792479"/>
                  <a:pt x="995680" y="805410"/>
                </a:cubicBezTo>
                <a:cubicBezTo>
                  <a:pt x="940262" y="818341"/>
                  <a:pt x="873761" y="843279"/>
                  <a:pt x="829426" y="833119"/>
                </a:cubicBezTo>
                <a:cubicBezTo>
                  <a:pt x="785092" y="822959"/>
                  <a:pt x="803564" y="883919"/>
                  <a:pt x="729673" y="744450"/>
                </a:cubicBezTo>
                <a:cubicBezTo>
                  <a:pt x="655782" y="604981"/>
                  <a:pt x="379615" y="0"/>
                  <a:pt x="352830" y="1847"/>
                </a:cubicBezTo>
                <a:close/>
              </a:path>
            </a:pathLst>
          </a:custGeom>
          <a:solidFill>
            <a:srgbClr val="92D050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3" name="Bulle ronde 222"/>
          <p:cNvSpPr/>
          <p:nvPr/>
        </p:nvSpPr>
        <p:spPr>
          <a:xfrm rot="10275038">
            <a:off x="5774874" y="4938573"/>
            <a:ext cx="2626526" cy="1814912"/>
          </a:xfrm>
          <a:prstGeom prst="wedgeEllipseCallout">
            <a:avLst>
              <a:gd name="adj1" fmla="val -6762"/>
              <a:gd name="adj2" fmla="val 70026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217773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 rot="2959273">
            <a:off x="372744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 rot="2959273">
            <a:off x="704389" y="167922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22724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356388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3563888" y="419056"/>
            <a:ext cx="1080120" cy="576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212822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395536" y="419056"/>
            <a:ext cx="1831704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39553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075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178169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193020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1088613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143515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262328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331636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à coins arrondis 69"/>
          <p:cNvSpPr/>
          <p:nvPr/>
        </p:nvSpPr>
        <p:spPr>
          <a:xfrm>
            <a:off x="366289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à coins arrondis 70"/>
          <p:cNvSpPr/>
          <p:nvPr/>
        </p:nvSpPr>
        <p:spPr>
          <a:xfrm>
            <a:off x="227674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à coins arrondis 71"/>
          <p:cNvSpPr/>
          <p:nvPr/>
        </p:nvSpPr>
        <p:spPr>
          <a:xfrm>
            <a:off x="296982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400943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6138174" y="665023"/>
            <a:ext cx="1435660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rot="2959273">
            <a:off x="7687887" y="187194"/>
            <a:ext cx="66403" cy="395871"/>
          </a:xfrm>
          <a:prstGeom prst="roundRect">
            <a:avLst/>
          </a:prstGeom>
          <a:solidFill>
            <a:srgbClr val="FFFF00"/>
          </a:solidFill>
          <a:ln w="3175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6187680" y="709744"/>
            <a:ext cx="1089121" cy="24596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7524328" y="44141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7524328" y="419056"/>
            <a:ext cx="792088" cy="4472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669" y="463777"/>
            <a:ext cx="99011" cy="31304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4355976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à coins arrondis 87"/>
          <p:cNvSpPr/>
          <p:nvPr/>
        </p:nvSpPr>
        <p:spPr>
          <a:xfrm>
            <a:off x="5742130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à coins arrondis 88"/>
          <p:cNvSpPr/>
          <p:nvPr/>
        </p:nvSpPr>
        <p:spPr>
          <a:xfrm>
            <a:off x="5890647" y="77682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90"/>
          <p:cNvSpPr/>
          <p:nvPr/>
        </p:nvSpPr>
        <p:spPr>
          <a:xfrm>
            <a:off x="5395592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6583724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à coins arrondis 92"/>
          <p:cNvSpPr/>
          <p:nvPr/>
        </p:nvSpPr>
        <p:spPr>
          <a:xfrm>
            <a:off x="7276801" y="709744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à coins arrondis 93"/>
          <p:cNvSpPr/>
          <p:nvPr/>
        </p:nvSpPr>
        <p:spPr>
          <a:xfrm>
            <a:off x="7623339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à coins arrondis 94"/>
          <p:cNvSpPr/>
          <p:nvPr/>
        </p:nvSpPr>
        <p:spPr>
          <a:xfrm>
            <a:off x="6237185" y="955711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à coins arrondis 95"/>
          <p:cNvSpPr/>
          <p:nvPr/>
        </p:nvSpPr>
        <p:spPr>
          <a:xfrm>
            <a:off x="6930262" y="902486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à coins arrondis 96"/>
          <p:cNvSpPr/>
          <p:nvPr/>
        </p:nvSpPr>
        <p:spPr>
          <a:xfrm>
            <a:off x="7969878" y="463777"/>
            <a:ext cx="346539" cy="3130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99" name="Rectangle à coins arrondis 98"/>
          <p:cNvSpPr/>
          <p:nvPr/>
        </p:nvSpPr>
        <p:spPr>
          <a:xfrm rot="2959273">
            <a:off x="6785655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à coins arrondis 101"/>
          <p:cNvSpPr/>
          <p:nvPr/>
        </p:nvSpPr>
        <p:spPr>
          <a:xfrm rot="2959273">
            <a:off x="7750920" y="26119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à coins arrondis 102"/>
          <p:cNvSpPr/>
          <p:nvPr/>
        </p:nvSpPr>
        <p:spPr>
          <a:xfrm rot="2959273">
            <a:off x="4723369" y="2400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à coins arrondis 103"/>
          <p:cNvSpPr/>
          <p:nvPr/>
        </p:nvSpPr>
        <p:spPr>
          <a:xfrm rot="2959273">
            <a:off x="2660984" y="69036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à coins arrondis 104"/>
          <p:cNvSpPr/>
          <p:nvPr/>
        </p:nvSpPr>
        <p:spPr>
          <a:xfrm rot="2959273">
            <a:off x="3789125" y="25776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à coins arrondis 105"/>
          <p:cNvSpPr/>
          <p:nvPr/>
        </p:nvSpPr>
        <p:spPr>
          <a:xfrm rot="2959273">
            <a:off x="3041239" y="68185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à coins arrondis 106"/>
          <p:cNvSpPr/>
          <p:nvPr/>
        </p:nvSpPr>
        <p:spPr>
          <a:xfrm rot="2959273">
            <a:off x="777457" y="2292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à coins arrondis 107"/>
          <p:cNvSpPr/>
          <p:nvPr/>
        </p:nvSpPr>
        <p:spPr>
          <a:xfrm rot="2959273">
            <a:off x="4769430" y="89787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à coins arrondis 108"/>
          <p:cNvSpPr/>
          <p:nvPr/>
        </p:nvSpPr>
        <p:spPr>
          <a:xfrm rot="2959273">
            <a:off x="4913446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à coins arrondis 109"/>
          <p:cNvSpPr/>
          <p:nvPr/>
        </p:nvSpPr>
        <p:spPr>
          <a:xfrm rot="2959273">
            <a:off x="5129470" y="6098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à coins arrondis 110"/>
          <p:cNvSpPr/>
          <p:nvPr/>
        </p:nvSpPr>
        <p:spPr>
          <a:xfrm rot="2959273">
            <a:off x="5057462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à coins arrondis 111"/>
          <p:cNvSpPr/>
          <p:nvPr/>
        </p:nvSpPr>
        <p:spPr>
          <a:xfrm rot="2959273">
            <a:off x="4875769" y="39248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à coins arrondis 112"/>
          <p:cNvSpPr/>
          <p:nvPr/>
        </p:nvSpPr>
        <p:spPr>
          <a:xfrm rot="20655934">
            <a:off x="4949050" y="76843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à coins arrondis 113"/>
          <p:cNvSpPr/>
          <p:nvPr/>
        </p:nvSpPr>
        <p:spPr>
          <a:xfrm rot="20655934">
            <a:off x="5093066" y="40839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à coins arrondis 114"/>
          <p:cNvSpPr/>
          <p:nvPr/>
        </p:nvSpPr>
        <p:spPr>
          <a:xfrm rot="20655934">
            <a:off x="5237082" y="84044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à coins arrondis 115"/>
          <p:cNvSpPr/>
          <p:nvPr/>
        </p:nvSpPr>
        <p:spPr>
          <a:xfrm rot="20655934">
            <a:off x="5525113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 rot="20655934">
            <a:off x="6749250" y="1056466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 rot="2959273">
            <a:off x="6353607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 rot="2959273">
            <a:off x="4481398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 rot="2959273">
            <a:off x="3761319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 rot="20655934">
            <a:off x="4156962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 rot="2959273">
            <a:off x="5489511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 rot="2959273">
            <a:off x="5345495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à coins arrondis 123"/>
          <p:cNvSpPr/>
          <p:nvPr/>
        </p:nvSpPr>
        <p:spPr>
          <a:xfrm rot="20655934">
            <a:off x="5093065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à coins arrondis 124"/>
          <p:cNvSpPr/>
          <p:nvPr/>
        </p:nvSpPr>
        <p:spPr>
          <a:xfrm rot="2959273">
            <a:off x="5849550" y="53783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Triangle isocèle 131"/>
          <p:cNvSpPr/>
          <p:nvPr/>
        </p:nvSpPr>
        <p:spPr>
          <a:xfrm rot="20130772">
            <a:off x="2688869" y="1018084"/>
            <a:ext cx="256287" cy="350370"/>
          </a:xfrm>
          <a:prstGeom prst="triangle">
            <a:avLst>
              <a:gd name="adj" fmla="val 488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 rot="2959273">
            <a:off x="2825215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 rot="20655934">
            <a:off x="2788811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Étoile à 7 branches 134"/>
          <p:cNvSpPr/>
          <p:nvPr/>
        </p:nvSpPr>
        <p:spPr>
          <a:xfrm>
            <a:off x="3347864" y="764704"/>
            <a:ext cx="360040" cy="288032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Étoile à 7 branches 135"/>
          <p:cNvSpPr/>
          <p:nvPr/>
        </p:nvSpPr>
        <p:spPr>
          <a:xfrm>
            <a:off x="5796136" y="836712"/>
            <a:ext cx="360040" cy="360040"/>
          </a:xfrm>
          <a:prstGeom prst="star7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 rot="20655934">
            <a:off x="3466300" y="81262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 rot="2959273">
            <a:off x="3545294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à coins arrondis 126"/>
          <p:cNvSpPr/>
          <p:nvPr/>
        </p:nvSpPr>
        <p:spPr>
          <a:xfrm rot="2959273">
            <a:off x="5993567" y="82587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à coins arrondis 127"/>
          <p:cNvSpPr/>
          <p:nvPr/>
        </p:nvSpPr>
        <p:spPr>
          <a:xfrm rot="20655934">
            <a:off x="5957161" y="984459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 rot="20655934">
            <a:off x="7829370" y="55241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 rot="20655934">
            <a:off x="710929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à coins arrondis 140"/>
          <p:cNvSpPr/>
          <p:nvPr/>
        </p:nvSpPr>
        <p:spPr>
          <a:xfrm rot="2959273">
            <a:off x="7073686" y="96988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à coins arrondis 141"/>
          <p:cNvSpPr/>
          <p:nvPr/>
        </p:nvSpPr>
        <p:spPr>
          <a:xfrm rot="2959273">
            <a:off x="7433727" y="825871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à coins arrondis 142"/>
          <p:cNvSpPr/>
          <p:nvPr/>
        </p:nvSpPr>
        <p:spPr>
          <a:xfrm rot="2959273">
            <a:off x="8153807" y="53783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à coins arrondis 143"/>
          <p:cNvSpPr/>
          <p:nvPr/>
        </p:nvSpPr>
        <p:spPr>
          <a:xfrm rot="20655934">
            <a:off x="3148850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à coins arrondis 144"/>
          <p:cNvSpPr/>
          <p:nvPr/>
        </p:nvSpPr>
        <p:spPr>
          <a:xfrm rot="2959273">
            <a:off x="5561519" y="132992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à coins arrondis 145"/>
          <p:cNvSpPr/>
          <p:nvPr/>
        </p:nvSpPr>
        <p:spPr>
          <a:xfrm rot="2959273">
            <a:off x="5705535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à coins arrondis 146"/>
          <p:cNvSpPr/>
          <p:nvPr/>
        </p:nvSpPr>
        <p:spPr>
          <a:xfrm rot="2959273">
            <a:off x="5611930" y="148548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à coins arrondis 147"/>
          <p:cNvSpPr/>
          <p:nvPr/>
        </p:nvSpPr>
        <p:spPr>
          <a:xfrm rot="2959273">
            <a:off x="5993566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à coins arrondis 148"/>
          <p:cNvSpPr/>
          <p:nvPr/>
        </p:nvSpPr>
        <p:spPr>
          <a:xfrm rot="20655934">
            <a:off x="5525114" y="98445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à coins arrondis 149"/>
          <p:cNvSpPr/>
          <p:nvPr/>
        </p:nvSpPr>
        <p:spPr>
          <a:xfrm rot="20655934">
            <a:off x="5453106" y="1200483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à coins arrondis 150"/>
          <p:cNvSpPr/>
          <p:nvPr/>
        </p:nvSpPr>
        <p:spPr>
          <a:xfrm rot="20655934">
            <a:off x="5813146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à coins arrondis 151"/>
          <p:cNvSpPr/>
          <p:nvPr/>
        </p:nvSpPr>
        <p:spPr>
          <a:xfrm rot="2959273">
            <a:off x="5993566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à coins arrondis 152"/>
          <p:cNvSpPr/>
          <p:nvPr/>
        </p:nvSpPr>
        <p:spPr>
          <a:xfrm rot="2959273">
            <a:off x="6065575" y="161795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à coins arrondis 154"/>
          <p:cNvSpPr/>
          <p:nvPr/>
        </p:nvSpPr>
        <p:spPr>
          <a:xfrm rot="2959273">
            <a:off x="7217703" y="176197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à coins arrondis 155"/>
          <p:cNvSpPr/>
          <p:nvPr/>
        </p:nvSpPr>
        <p:spPr>
          <a:xfrm rot="20655934">
            <a:off x="6029170" y="1848555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à coins arrondis 156"/>
          <p:cNvSpPr/>
          <p:nvPr/>
        </p:nvSpPr>
        <p:spPr>
          <a:xfrm rot="2959273">
            <a:off x="6137583" y="197799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à coins arrondis 157"/>
          <p:cNvSpPr/>
          <p:nvPr/>
        </p:nvSpPr>
        <p:spPr>
          <a:xfrm rot="20655934">
            <a:off x="7037282" y="1560522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à coins arrondis 158"/>
          <p:cNvSpPr/>
          <p:nvPr/>
        </p:nvSpPr>
        <p:spPr>
          <a:xfrm rot="2959273">
            <a:off x="6569631" y="1401935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à coins arrondis 159"/>
          <p:cNvSpPr/>
          <p:nvPr/>
        </p:nvSpPr>
        <p:spPr>
          <a:xfrm rot="2959273">
            <a:off x="6929670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à coins arrondis 160"/>
          <p:cNvSpPr/>
          <p:nvPr/>
        </p:nvSpPr>
        <p:spPr>
          <a:xfrm rot="20655934">
            <a:off x="617318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à coins arrondis 161"/>
          <p:cNvSpPr/>
          <p:nvPr/>
        </p:nvSpPr>
        <p:spPr>
          <a:xfrm rot="2959273">
            <a:off x="4481399" y="897878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à coins arrondis 162"/>
          <p:cNvSpPr/>
          <p:nvPr/>
        </p:nvSpPr>
        <p:spPr>
          <a:xfrm rot="2959273">
            <a:off x="4481399" y="118591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à coins arrondis 163"/>
          <p:cNvSpPr/>
          <p:nvPr/>
        </p:nvSpPr>
        <p:spPr>
          <a:xfrm rot="20655934">
            <a:off x="4372986" y="112847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à coins arrondis 164"/>
          <p:cNvSpPr/>
          <p:nvPr/>
        </p:nvSpPr>
        <p:spPr>
          <a:xfrm rot="2959273">
            <a:off x="4841439" y="104189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à coins arrondis 165"/>
          <p:cNvSpPr/>
          <p:nvPr/>
        </p:nvSpPr>
        <p:spPr>
          <a:xfrm rot="2959273">
            <a:off x="4697422" y="125791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à coins arrondis 166"/>
          <p:cNvSpPr/>
          <p:nvPr/>
        </p:nvSpPr>
        <p:spPr>
          <a:xfrm rot="20655934">
            <a:off x="4589010" y="105646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à coins arrondis 167"/>
          <p:cNvSpPr/>
          <p:nvPr/>
        </p:nvSpPr>
        <p:spPr>
          <a:xfrm rot="2959273">
            <a:off x="3977344" y="104189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à coins arrondis 168"/>
          <p:cNvSpPr/>
          <p:nvPr/>
        </p:nvSpPr>
        <p:spPr>
          <a:xfrm rot="20655934">
            <a:off x="3868931" y="984457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à coins arrondis 169"/>
          <p:cNvSpPr/>
          <p:nvPr/>
        </p:nvSpPr>
        <p:spPr>
          <a:xfrm rot="2959273">
            <a:off x="4193367" y="111390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à coins arrondis 170"/>
          <p:cNvSpPr/>
          <p:nvPr/>
        </p:nvSpPr>
        <p:spPr>
          <a:xfrm rot="20655934">
            <a:off x="4084955" y="91245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à coins arrondis 171"/>
          <p:cNvSpPr/>
          <p:nvPr/>
        </p:nvSpPr>
        <p:spPr>
          <a:xfrm rot="2959273">
            <a:off x="4193368" y="1401934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à coins arrondis 172"/>
          <p:cNvSpPr/>
          <p:nvPr/>
        </p:nvSpPr>
        <p:spPr>
          <a:xfrm rot="20655934">
            <a:off x="4084955" y="134449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à coins arrondis 173"/>
          <p:cNvSpPr/>
          <p:nvPr/>
        </p:nvSpPr>
        <p:spPr>
          <a:xfrm rot="2959273">
            <a:off x="4409391" y="147394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à coins arrondis 174"/>
          <p:cNvSpPr/>
          <p:nvPr/>
        </p:nvSpPr>
        <p:spPr>
          <a:xfrm rot="20655934">
            <a:off x="4300979" y="1272491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à coins arrondis 175"/>
          <p:cNvSpPr/>
          <p:nvPr/>
        </p:nvSpPr>
        <p:spPr>
          <a:xfrm rot="2959273">
            <a:off x="3446884" y="1387333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7" name="Rectangle à coins arrondis 176"/>
          <p:cNvSpPr/>
          <p:nvPr/>
        </p:nvSpPr>
        <p:spPr>
          <a:xfrm rot="20655934">
            <a:off x="3940938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8" name="Rectangle à coins arrondis 177"/>
          <p:cNvSpPr/>
          <p:nvPr/>
        </p:nvSpPr>
        <p:spPr>
          <a:xfrm rot="2959273">
            <a:off x="3833328" y="1329927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à coins arrondis 178"/>
          <p:cNvSpPr/>
          <p:nvPr/>
        </p:nvSpPr>
        <p:spPr>
          <a:xfrm rot="20655934">
            <a:off x="3724915" y="120048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0" name="Rectangle à coins arrondis 179"/>
          <p:cNvSpPr/>
          <p:nvPr/>
        </p:nvSpPr>
        <p:spPr>
          <a:xfrm rot="2959273">
            <a:off x="3761318" y="1545950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Rectangle à coins arrondis 180"/>
          <p:cNvSpPr/>
          <p:nvPr/>
        </p:nvSpPr>
        <p:spPr>
          <a:xfrm rot="20655934">
            <a:off x="3652905" y="1488514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2" name="Rectangle à coins arrondis 181"/>
          <p:cNvSpPr/>
          <p:nvPr/>
        </p:nvSpPr>
        <p:spPr>
          <a:xfrm rot="2959273">
            <a:off x="3225361" y="1390512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à coins arrondis 182"/>
          <p:cNvSpPr/>
          <p:nvPr/>
        </p:nvSpPr>
        <p:spPr>
          <a:xfrm rot="20655934">
            <a:off x="3940938" y="1272490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Rectangle à coins arrondis 183"/>
          <p:cNvSpPr/>
          <p:nvPr/>
        </p:nvSpPr>
        <p:spPr>
          <a:xfrm rot="20655934">
            <a:off x="7613346" y="1704538"/>
            <a:ext cx="45719" cy="1317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5" name="Forme libre 194"/>
          <p:cNvSpPr/>
          <p:nvPr/>
        </p:nvSpPr>
        <p:spPr>
          <a:xfrm>
            <a:off x="5630284" y="2140982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6" name="Rectangle à coins arrondis 195"/>
          <p:cNvSpPr/>
          <p:nvPr/>
        </p:nvSpPr>
        <p:spPr>
          <a:xfrm rot="20655934">
            <a:off x="5737234" y="2209187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7" name="ZoneTexte 196"/>
          <p:cNvSpPr txBox="1"/>
          <p:nvPr/>
        </p:nvSpPr>
        <p:spPr>
          <a:xfrm>
            <a:off x="5508104" y="2492896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dendritique</a:t>
            </a:r>
          </a:p>
        </p:txBody>
      </p:sp>
      <p:grpSp>
        <p:nvGrpSpPr>
          <p:cNvPr id="2" name="Groupe 678"/>
          <p:cNvGrpSpPr/>
          <p:nvPr/>
        </p:nvGrpSpPr>
        <p:grpSpPr>
          <a:xfrm>
            <a:off x="-345092" y="3861048"/>
            <a:ext cx="2505332" cy="2780928"/>
            <a:chOff x="-345092" y="3861048"/>
            <a:chExt cx="2505332" cy="2780928"/>
          </a:xfrm>
        </p:grpSpPr>
        <p:sp>
          <p:nvSpPr>
            <p:cNvPr id="200" name="Forme libre 199"/>
            <p:cNvSpPr/>
            <p:nvPr/>
          </p:nvSpPr>
          <p:spPr>
            <a:xfrm>
              <a:off x="-345092" y="3861048"/>
              <a:ext cx="690184" cy="2045122"/>
            </a:xfrm>
            <a:custGeom>
              <a:avLst/>
              <a:gdLst>
                <a:gd name="connsiteX0" fmla="*/ 0 w 796578"/>
                <a:gd name="connsiteY0" fmla="*/ 0 h 2274474"/>
                <a:gd name="connsiteX1" fmla="*/ 683879 w 796578"/>
                <a:gd name="connsiteY1" fmla="*/ 1375442 h 2274474"/>
                <a:gd name="connsiteX2" fmla="*/ 676195 w 796578"/>
                <a:gd name="connsiteY2" fmla="*/ 2274474 h 22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78" h="2274474">
                  <a:moveTo>
                    <a:pt x="0" y="0"/>
                  </a:moveTo>
                  <a:cubicBezTo>
                    <a:pt x="285590" y="498181"/>
                    <a:pt x="571180" y="996363"/>
                    <a:pt x="683879" y="1375442"/>
                  </a:cubicBezTo>
                  <a:cubicBezTo>
                    <a:pt x="796578" y="1754521"/>
                    <a:pt x="736386" y="2014497"/>
                    <a:pt x="676195" y="2274474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Forme libre 200"/>
            <p:cNvSpPr/>
            <p:nvPr/>
          </p:nvSpPr>
          <p:spPr>
            <a:xfrm>
              <a:off x="683568" y="4437112"/>
              <a:ext cx="1008112" cy="1518014"/>
            </a:xfrm>
            <a:custGeom>
              <a:avLst/>
              <a:gdLst>
                <a:gd name="connsiteX0" fmla="*/ 1198709 w 1198709"/>
                <a:gd name="connsiteY0" fmla="*/ 0 h 1690487"/>
                <a:gd name="connsiteX1" fmla="*/ 376518 w 1198709"/>
                <a:gd name="connsiteY1" fmla="*/ 875979 h 1690487"/>
                <a:gd name="connsiteX2" fmla="*/ 0 w 1198709"/>
                <a:gd name="connsiteY2" fmla="*/ 1690487 h 16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8709" h="1690487">
                  <a:moveTo>
                    <a:pt x="1198709" y="0"/>
                  </a:moveTo>
                  <a:cubicBezTo>
                    <a:pt x="887506" y="297115"/>
                    <a:pt x="576303" y="594231"/>
                    <a:pt x="376518" y="875979"/>
                  </a:cubicBezTo>
                  <a:cubicBezTo>
                    <a:pt x="176733" y="1157727"/>
                    <a:pt x="88366" y="1424107"/>
                    <a:pt x="0" y="1690487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0" y="5877272"/>
              <a:ext cx="2160240" cy="764704"/>
            </a:xfrm>
            <a:prstGeom prst="rect">
              <a:avLst/>
            </a:prstGeom>
            <a:solidFill>
              <a:srgbClr val="CC99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Moelle osseuse</a:t>
              </a:r>
              <a:endParaRPr lang="fr-FR" dirty="0"/>
            </a:p>
          </p:txBody>
        </p:sp>
      </p:grpSp>
      <p:sp>
        <p:nvSpPr>
          <p:cNvPr id="213" name="Ellipse 212"/>
          <p:cNvSpPr/>
          <p:nvPr/>
        </p:nvSpPr>
        <p:spPr>
          <a:xfrm>
            <a:off x="2411760" y="285293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Forme libre 220"/>
          <p:cNvSpPr/>
          <p:nvPr/>
        </p:nvSpPr>
        <p:spPr>
          <a:xfrm rot="19706596">
            <a:off x="7341983" y="1013508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2" name="ZoneTexte 221"/>
          <p:cNvSpPr txBox="1"/>
          <p:nvPr/>
        </p:nvSpPr>
        <p:spPr>
          <a:xfrm>
            <a:off x="7236296" y="134076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  <p:sp>
        <p:nvSpPr>
          <p:cNvPr id="185" name="Forme libre 184"/>
          <p:cNvSpPr/>
          <p:nvPr/>
        </p:nvSpPr>
        <p:spPr>
          <a:xfrm>
            <a:off x="6315521" y="1556792"/>
            <a:ext cx="596975" cy="631693"/>
          </a:xfrm>
          <a:custGeom>
            <a:avLst/>
            <a:gdLst>
              <a:gd name="connsiteX0" fmla="*/ 188922 w 596975"/>
              <a:gd name="connsiteY0" fmla="*/ 280001 h 631693"/>
              <a:gd name="connsiteX1" fmla="*/ 205154 w 596975"/>
              <a:gd name="connsiteY1" fmla="*/ 160967 h 631693"/>
              <a:gd name="connsiteX2" fmla="*/ 202448 w 596975"/>
              <a:gd name="connsiteY2" fmla="*/ 20290 h 631693"/>
              <a:gd name="connsiteX3" fmla="*/ 224091 w 596975"/>
              <a:gd name="connsiteY3" fmla="*/ 39227 h 631693"/>
              <a:gd name="connsiteX4" fmla="*/ 251144 w 596975"/>
              <a:gd name="connsiteY4" fmla="*/ 212368 h 631693"/>
              <a:gd name="connsiteX5" fmla="*/ 310662 w 596975"/>
              <a:gd name="connsiteY5" fmla="*/ 217779 h 631693"/>
              <a:gd name="connsiteX6" fmla="*/ 426991 w 596975"/>
              <a:gd name="connsiteY6" fmla="*/ 85218 h 631693"/>
              <a:gd name="connsiteX7" fmla="*/ 405348 w 596975"/>
              <a:gd name="connsiteY7" fmla="*/ 228600 h 631693"/>
              <a:gd name="connsiteX8" fmla="*/ 424285 w 596975"/>
              <a:gd name="connsiteY8" fmla="*/ 328697 h 631693"/>
              <a:gd name="connsiteX9" fmla="*/ 508150 w 596975"/>
              <a:gd name="connsiteY9" fmla="*/ 258359 h 631693"/>
              <a:gd name="connsiteX10" fmla="*/ 478392 w 596975"/>
              <a:gd name="connsiteY10" fmla="*/ 366572 h 631693"/>
              <a:gd name="connsiteX11" fmla="*/ 491918 w 596975"/>
              <a:gd name="connsiteY11" fmla="*/ 428794 h 631693"/>
              <a:gd name="connsiteX12" fmla="*/ 592015 w 596975"/>
              <a:gd name="connsiteY12" fmla="*/ 472079 h 631693"/>
              <a:gd name="connsiteX13" fmla="*/ 521677 w 596975"/>
              <a:gd name="connsiteY13" fmla="*/ 501838 h 631693"/>
              <a:gd name="connsiteX14" fmla="*/ 478392 w 596975"/>
              <a:gd name="connsiteY14" fmla="*/ 528891 h 631693"/>
              <a:gd name="connsiteX15" fmla="*/ 381000 w 596975"/>
              <a:gd name="connsiteY15" fmla="*/ 596524 h 631693"/>
              <a:gd name="connsiteX16" fmla="*/ 340420 w 596975"/>
              <a:gd name="connsiteY16" fmla="*/ 620872 h 631693"/>
              <a:gd name="connsiteX17" fmla="*/ 264671 w 596975"/>
              <a:gd name="connsiteY17" fmla="*/ 531597 h 631693"/>
              <a:gd name="connsiteX18" fmla="*/ 72593 w 596975"/>
              <a:gd name="connsiteY18" fmla="*/ 607346 h 631693"/>
              <a:gd name="connsiteX19" fmla="*/ 183511 w 596975"/>
              <a:gd name="connsiteY19" fmla="*/ 496427 h 631693"/>
              <a:gd name="connsiteX20" fmla="*/ 140226 w 596975"/>
              <a:gd name="connsiteY20" fmla="*/ 358456 h 631693"/>
              <a:gd name="connsiteX21" fmla="*/ 7665 w 596975"/>
              <a:gd name="connsiteY21" fmla="*/ 223189 h 631693"/>
              <a:gd name="connsiteX22" fmla="*/ 188922 w 596975"/>
              <a:gd name="connsiteY22" fmla="*/ 280001 h 63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975" h="631693">
                <a:moveTo>
                  <a:pt x="188922" y="280001"/>
                </a:moveTo>
                <a:cubicBezTo>
                  <a:pt x="221837" y="269631"/>
                  <a:pt x="202900" y="204252"/>
                  <a:pt x="205154" y="160967"/>
                </a:cubicBezTo>
                <a:cubicBezTo>
                  <a:pt x="207408" y="117682"/>
                  <a:pt x="199292" y="40580"/>
                  <a:pt x="202448" y="20290"/>
                </a:cubicBezTo>
                <a:cubicBezTo>
                  <a:pt x="205604" y="0"/>
                  <a:pt x="215975" y="7214"/>
                  <a:pt x="224091" y="39227"/>
                </a:cubicBezTo>
                <a:cubicBezTo>
                  <a:pt x="232207" y="71240"/>
                  <a:pt x="236716" y="182609"/>
                  <a:pt x="251144" y="212368"/>
                </a:cubicBezTo>
                <a:cubicBezTo>
                  <a:pt x="265572" y="242127"/>
                  <a:pt x="281354" y="238971"/>
                  <a:pt x="310662" y="217779"/>
                </a:cubicBezTo>
                <a:cubicBezTo>
                  <a:pt x="339970" y="196587"/>
                  <a:pt x="411210" y="83415"/>
                  <a:pt x="426991" y="85218"/>
                </a:cubicBezTo>
                <a:cubicBezTo>
                  <a:pt x="442772" y="87022"/>
                  <a:pt x="405799" y="188020"/>
                  <a:pt x="405348" y="228600"/>
                </a:cubicBezTo>
                <a:cubicBezTo>
                  <a:pt x="404897" y="269180"/>
                  <a:pt x="407151" y="323737"/>
                  <a:pt x="424285" y="328697"/>
                </a:cubicBezTo>
                <a:cubicBezTo>
                  <a:pt x="441419" y="333657"/>
                  <a:pt x="499132" y="252046"/>
                  <a:pt x="508150" y="258359"/>
                </a:cubicBezTo>
                <a:cubicBezTo>
                  <a:pt x="517168" y="264672"/>
                  <a:pt x="481097" y="338166"/>
                  <a:pt x="478392" y="366572"/>
                </a:cubicBezTo>
                <a:cubicBezTo>
                  <a:pt x="475687" y="394978"/>
                  <a:pt x="472981" y="411210"/>
                  <a:pt x="491918" y="428794"/>
                </a:cubicBezTo>
                <a:cubicBezTo>
                  <a:pt x="510855" y="446378"/>
                  <a:pt x="587055" y="459905"/>
                  <a:pt x="592015" y="472079"/>
                </a:cubicBezTo>
                <a:cubicBezTo>
                  <a:pt x="596975" y="484253"/>
                  <a:pt x="540614" y="492369"/>
                  <a:pt x="521677" y="501838"/>
                </a:cubicBezTo>
                <a:cubicBezTo>
                  <a:pt x="502740" y="511307"/>
                  <a:pt x="501838" y="513110"/>
                  <a:pt x="478392" y="528891"/>
                </a:cubicBezTo>
                <a:cubicBezTo>
                  <a:pt x="454946" y="544672"/>
                  <a:pt x="403995" y="581194"/>
                  <a:pt x="381000" y="596524"/>
                </a:cubicBezTo>
                <a:cubicBezTo>
                  <a:pt x="358005" y="611854"/>
                  <a:pt x="359808" y="631693"/>
                  <a:pt x="340420" y="620872"/>
                </a:cubicBezTo>
                <a:cubicBezTo>
                  <a:pt x="321032" y="610051"/>
                  <a:pt x="309309" y="533851"/>
                  <a:pt x="264671" y="531597"/>
                </a:cubicBezTo>
                <a:cubicBezTo>
                  <a:pt x="220033" y="529343"/>
                  <a:pt x="86120" y="613208"/>
                  <a:pt x="72593" y="607346"/>
                </a:cubicBezTo>
                <a:cubicBezTo>
                  <a:pt x="59066" y="601484"/>
                  <a:pt x="172239" y="537909"/>
                  <a:pt x="183511" y="496427"/>
                </a:cubicBezTo>
                <a:cubicBezTo>
                  <a:pt x="194783" y="454945"/>
                  <a:pt x="169534" y="403996"/>
                  <a:pt x="140226" y="358456"/>
                </a:cubicBezTo>
                <a:cubicBezTo>
                  <a:pt x="110918" y="312916"/>
                  <a:pt x="0" y="236716"/>
                  <a:pt x="7665" y="223189"/>
                </a:cubicBezTo>
                <a:cubicBezTo>
                  <a:pt x="15330" y="209662"/>
                  <a:pt x="156007" y="290371"/>
                  <a:pt x="188922" y="280001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9" name="Rectangle à coins arrondis 188"/>
          <p:cNvSpPr/>
          <p:nvPr/>
        </p:nvSpPr>
        <p:spPr>
          <a:xfrm rot="2959273">
            <a:off x="6286252" y="1673346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Forme libre 191"/>
          <p:cNvSpPr/>
          <p:nvPr/>
        </p:nvSpPr>
        <p:spPr>
          <a:xfrm>
            <a:off x="6531545" y="1844824"/>
            <a:ext cx="216024" cy="195309"/>
          </a:xfrm>
          <a:custGeom>
            <a:avLst/>
            <a:gdLst>
              <a:gd name="connsiteX0" fmla="*/ 73043 w 214171"/>
              <a:gd name="connsiteY0" fmla="*/ 19388 h 249791"/>
              <a:gd name="connsiteX1" fmla="*/ 18937 w 214171"/>
              <a:gd name="connsiteY1" fmla="*/ 176297 h 249791"/>
              <a:gd name="connsiteX2" fmla="*/ 186667 w 214171"/>
              <a:gd name="connsiteY2" fmla="*/ 230403 h 249791"/>
              <a:gd name="connsiteX3" fmla="*/ 183961 w 214171"/>
              <a:gd name="connsiteY3" fmla="*/ 59968 h 249791"/>
              <a:gd name="connsiteX4" fmla="*/ 73043 w 214171"/>
              <a:gd name="connsiteY4" fmla="*/ 19388 h 24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1" h="249791">
                <a:moveTo>
                  <a:pt x="73043" y="19388"/>
                </a:moveTo>
                <a:cubicBezTo>
                  <a:pt x="45539" y="38776"/>
                  <a:pt x="0" y="141128"/>
                  <a:pt x="18937" y="176297"/>
                </a:cubicBezTo>
                <a:cubicBezTo>
                  <a:pt x="37874" y="211466"/>
                  <a:pt x="159163" y="249791"/>
                  <a:pt x="186667" y="230403"/>
                </a:cubicBezTo>
                <a:cubicBezTo>
                  <a:pt x="214171" y="211015"/>
                  <a:pt x="201996" y="95588"/>
                  <a:pt x="183961" y="59968"/>
                </a:cubicBezTo>
                <a:cubicBezTo>
                  <a:pt x="165926" y="24348"/>
                  <a:pt x="100547" y="0"/>
                  <a:pt x="73043" y="19388"/>
                </a:cubicBezTo>
                <a:close/>
              </a:path>
            </a:pathLst>
          </a:custGeom>
          <a:solidFill>
            <a:schemeClr val="bg1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1" name="Rectangle à coins arrondis 190"/>
          <p:cNvSpPr/>
          <p:nvPr/>
        </p:nvSpPr>
        <p:spPr>
          <a:xfrm rot="20655934">
            <a:off x="6603528" y="1899344"/>
            <a:ext cx="46115" cy="1030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ZoneTexte 193"/>
          <p:cNvSpPr txBox="1"/>
          <p:nvPr/>
        </p:nvSpPr>
        <p:spPr>
          <a:xfrm>
            <a:off x="6603553" y="206084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macrophage</a:t>
            </a:r>
          </a:p>
        </p:txBody>
      </p:sp>
      <p:grpSp>
        <p:nvGrpSpPr>
          <p:cNvPr id="3" name="Groupe 571"/>
          <p:cNvGrpSpPr/>
          <p:nvPr/>
        </p:nvGrpSpPr>
        <p:grpSpPr>
          <a:xfrm>
            <a:off x="4067944" y="980728"/>
            <a:ext cx="3456384" cy="3310627"/>
            <a:chOff x="4067944" y="980728"/>
            <a:chExt cx="3456384" cy="3310627"/>
          </a:xfrm>
        </p:grpSpPr>
        <p:sp>
          <p:nvSpPr>
            <p:cNvPr id="227" name="Ellipse 226"/>
            <p:cNvSpPr/>
            <p:nvPr/>
          </p:nvSpPr>
          <p:spPr>
            <a:xfrm>
              <a:off x="6243513" y="1700808"/>
              <a:ext cx="144016" cy="144016"/>
            </a:xfrm>
            <a:prstGeom prst="ellipse">
              <a:avLst/>
            </a:prstGeom>
            <a:noFill/>
            <a:ln w="9525" cmpd="sng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" name="Groupe 570"/>
            <p:cNvGrpSpPr/>
            <p:nvPr/>
          </p:nvGrpSpPr>
          <p:grpSpPr>
            <a:xfrm>
              <a:off x="4067944" y="980728"/>
              <a:ext cx="3456384" cy="3310627"/>
              <a:chOff x="4067944" y="980728"/>
              <a:chExt cx="3456384" cy="3310627"/>
            </a:xfrm>
          </p:grpSpPr>
          <p:sp>
            <p:nvSpPr>
              <p:cNvPr id="224" name="Ellipse 223"/>
              <p:cNvSpPr/>
              <p:nvPr/>
            </p:nvSpPr>
            <p:spPr>
              <a:xfrm>
                <a:off x="5543862" y="1540133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5" name="Ellipse 224"/>
              <p:cNvSpPr/>
              <p:nvPr/>
            </p:nvSpPr>
            <p:spPr>
              <a:xfrm>
                <a:off x="5680435" y="2255556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/>
              <p:nvPr/>
            </p:nvSpPr>
            <p:spPr>
              <a:xfrm>
                <a:off x="6538802" y="1937879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/>
              <p:nvPr/>
            </p:nvSpPr>
            <p:spPr>
              <a:xfrm>
                <a:off x="7380312" y="980728"/>
                <a:ext cx="144016" cy="144016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/>
              <p:nvPr/>
            </p:nvSpPr>
            <p:spPr>
              <a:xfrm>
                <a:off x="6404248" y="1061743"/>
                <a:ext cx="115372" cy="95464"/>
              </a:xfrm>
              <a:prstGeom prst="ellipse">
                <a:avLst/>
              </a:prstGeom>
              <a:noFill/>
              <a:ln w="9525" cmpd="sng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" name="Groupe 569"/>
              <p:cNvGrpSpPr/>
              <p:nvPr/>
            </p:nvGrpSpPr>
            <p:grpSpPr>
              <a:xfrm>
                <a:off x="4067944" y="1030636"/>
                <a:ext cx="3309249" cy="3260719"/>
                <a:chOff x="4067944" y="1030636"/>
                <a:chExt cx="3309249" cy="3260719"/>
              </a:xfrm>
            </p:grpSpPr>
            <p:sp>
              <p:nvSpPr>
                <p:cNvPr id="229" name="Forme libre 228"/>
                <p:cNvSpPr/>
                <p:nvPr/>
              </p:nvSpPr>
              <p:spPr>
                <a:xfrm>
                  <a:off x="4919672" y="1662324"/>
                  <a:ext cx="643180" cy="1995276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0" name="Forme libre 229"/>
                <p:cNvSpPr/>
                <p:nvPr/>
              </p:nvSpPr>
              <p:spPr>
                <a:xfrm>
                  <a:off x="5292080" y="2348880"/>
                  <a:ext cx="432048" cy="1296145"/>
                </a:xfrm>
                <a:custGeom>
                  <a:avLst/>
                  <a:gdLst>
                    <a:gd name="connsiteX0" fmla="*/ 643180 w 643180"/>
                    <a:gd name="connsiteY0" fmla="*/ 0 h 1963119"/>
                    <a:gd name="connsiteX1" fmla="*/ 100739 w 643180"/>
                    <a:gd name="connsiteY1" fmla="*/ 1115878 h 1963119"/>
                    <a:gd name="connsiteX2" fmla="*/ 38746 w 643180"/>
                    <a:gd name="connsiteY2" fmla="*/ 1963119 h 1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3180" h="1963119">
                      <a:moveTo>
                        <a:pt x="643180" y="0"/>
                      </a:moveTo>
                      <a:cubicBezTo>
                        <a:pt x="422329" y="394346"/>
                        <a:pt x="201478" y="788692"/>
                        <a:pt x="100739" y="1115878"/>
                      </a:cubicBezTo>
                      <a:cubicBezTo>
                        <a:pt x="0" y="1443064"/>
                        <a:pt x="19373" y="1703091"/>
                        <a:pt x="38746" y="1963119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4" name="Forme libre 233"/>
                <p:cNvSpPr/>
                <p:nvPr/>
              </p:nvSpPr>
              <p:spPr>
                <a:xfrm>
                  <a:off x="4442846" y="1030636"/>
                  <a:ext cx="1968285" cy="2616631"/>
                </a:xfrm>
                <a:custGeom>
                  <a:avLst/>
                  <a:gdLst>
                    <a:gd name="connsiteX0" fmla="*/ 1761640 w 1761640"/>
                    <a:gd name="connsiteY0" fmla="*/ 90407 h 2585634"/>
                    <a:gd name="connsiteX1" fmla="*/ 490779 w 1761640"/>
                    <a:gd name="connsiteY1" fmla="*/ 415871 h 2585634"/>
                    <a:gd name="connsiteX2" fmla="*/ 0 w 1761640"/>
                    <a:gd name="connsiteY2" fmla="*/ 2585634 h 2585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61640" h="2585634">
                      <a:moveTo>
                        <a:pt x="1761640" y="90407"/>
                      </a:moveTo>
                      <a:cubicBezTo>
                        <a:pt x="1273013" y="45203"/>
                        <a:pt x="784386" y="0"/>
                        <a:pt x="490779" y="415871"/>
                      </a:cubicBezTo>
                      <a:cubicBezTo>
                        <a:pt x="197172" y="831742"/>
                        <a:pt x="98586" y="1708688"/>
                        <a:pt x="0" y="2585634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5" name="Forme libre 234"/>
                <p:cNvSpPr/>
                <p:nvPr/>
              </p:nvSpPr>
              <p:spPr>
                <a:xfrm>
                  <a:off x="4690820" y="1079715"/>
                  <a:ext cx="2686373" cy="2565309"/>
                </a:xfrm>
                <a:custGeom>
                  <a:avLst/>
                  <a:gdLst>
                    <a:gd name="connsiteX0" fmla="*/ 2686373 w 2686373"/>
                    <a:gd name="connsiteY0" fmla="*/ 0 h 2495227"/>
                    <a:gd name="connsiteX1" fmla="*/ 444285 w 2686373"/>
                    <a:gd name="connsiteY1" fmla="*/ 676760 h 2495227"/>
                    <a:gd name="connsiteX2" fmla="*/ 20665 w 2686373"/>
                    <a:gd name="connsiteY2" fmla="*/ 2495227 h 2495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6373" h="2495227">
                      <a:moveTo>
                        <a:pt x="2686373" y="0"/>
                      </a:moveTo>
                      <a:cubicBezTo>
                        <a:pt x="1787471" y="130444"/>
                        <a:pt x="888570" y="260889"/>
                        <a:pt x="444285" y="676760"/>
                      </a:cubicBezTo>
                      <a:cubicBezTo>
                        <a:pt x="0" y="1092631"/>
                        <a:pt x="10332" y="1793929"/>
                        <a:pt x="20665" y="2495227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0" name="Forme libre 239"/>
                <p:cNvSpPr/>
                <p:nvPr/>
              </p:nvSpPr>
              <p:spPr>
                <a:xfrm>
                  <a:off x="5124773" y="1756474"/>
                  <a:ext cx="1121044" cy="1888549"/>
                </a:xfrm>
                <a:custGeom>
                  <a:avLst/>
                  <a:gdLst>
                    <a:gd name="connsiteX0" fmla="*/ 1121044 w 1121044"/>
                    <a:gd name="connsiteY0" fmla="*/ 0 h 1844298"/>
                    <a:gd name="connsiteX1" fmla="*/ 464949 w 1121044"/>
                    <a:gd name="connsiteY1" fmla="*/ 464949 h 1844298"/>
                    <a:gd name="connsiteX2" fmla="*/ 0 w 1121044"/>
                    <a:gd name="connsiteY2" fmla="*/ 1844298 h 184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21044" h="1844298">
                      <a:moveTo>
                        <a:pt x="1121044" y="0"/>
                      </a:moveTo>
                      <a:cubicBezTo>
                        <a:pt x="886417" y="78783"/>
                        <a:pt x="651790" y="157566"/>
                        <a:pt x="464949" y="464949"/>
                      </a:cubicBezTo>
                      <a:cubicBezTo>
                        <a:pt x="278108" y="772332"/>
                        <a:pt x="139054" y="1308315"/>
                        <a:pt x="0" y="1844298"/>
                      </a:cubicBezTo>
                    </a:path>
                  </a:pathLst>
                </a:custGeom>
                <a:ln w="3175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3" name="ZoneTexte 242"/>
                <p:cNvSpPr txBox="1"/>
                <p:nvPr/>
              </p:nvSpPr>
              <p:spPr>
                <a:xfrm>
                  <a:off x="4067944" y="3645024"/>
                  <a:ext cx="1800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smtClean="0">
                      <a:solidFill>
                        <a:schemeClr val="bg2">
                          <a:lumMod val="75000"/>
                        </a:schemeClr>
                      </a:solidFill>
                      <a:latin typeface="Calibri" pitchFamily="34" charset="0"/>
                    </a:rPr>
                    <a:t>Messages inflammatoires</a:t>
                  </a:r>
                </a:p>
              </p:txBody>
            </p:sp>
          </p:grpSp>
        </p:grpSp>
      </p:grpSp>
      <p:cxnSp>
        <p:nvCxnSpPr>
          <p:cNvPr id="245" name="Connecteur droit avec flèche 244"/>
          <p:cNvCxnSpPr/>
          <p:nvPr/>
        </p:nvCxnSpPr>
        <p:spPr>
          <a:xfrm flipH="1">
            <a:off x="2411760" y="4365104"/>
            <a:ext cx="1800200" cy="19442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avec flèche 248"/>
          <p:cNvCxnSpPr>
            <a:endCxn id="186" idx="3"/>
          </p:cNvCxnSpPr>
          <p:nvPr/>
        </p:nvCxnSpPr>
        <p:spPr>
          <a:xfrm flipH="1" flipV="1">
            <a:off x="2915816" y="3721388"/>
            <a:ext cx="1152128" cy="13966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/>
          <p:cNvSpPr txBox="1"/>
          <p:nvPr/>
        </p:nvSpPr>
        <p:spPr>
          <a:xfrm>
            <a:off x="2051720" y="342900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Réduction de la perméabilité (œdème, érythème)</a:t>
            </a:r>
          </a:p>
        </p:txBody>
      </p:sp>
      <p:sp>
        <p:nvSpPr>
          <p:cNvPr id="231" name="ZoneTexte 230"/>
          <p:cNvSpPr txBox="1"/>
          <p:nvPr/>
        </p:nvSpPr>
        <p:spPr>
          <a:xfrm>
            <a:off x="7812360" y="6525344"/>
            <a:ext cx="720080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ganglion</a:t>
            </a:r>
          </a:p>
        </p:txBody>
      </p:sp>
      <p:sp>
        <p:nvSpPr>
          <p:cNvPr id="232" name="ZoneTexte 231"/>
          <p:cNvSpPr txBox="1"/>
          <p:nvPr/>
        </p:nvSpPr>
        <p:spPr>
          <a:xfrm>
            <a:off x="7259981" y="50258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LT</a:t>
            </a:r>
          </a:p>
        </p:txBody>
      </p:sp>
      <p:sp>
        <p:nvSpPr>
          <p:cNvPr id="237" name="ZoneTexte 236"/>
          <p:cNvSpPr txBox="1"/>
          <p:nvPr/>
        </p:nvSpPr>
        <p:spPr>
          <a:xfrm>
            <a:off x="7152571" y="54150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6600"/>
                </a:solidFill>
                <a:latin typeface="Calibri" pitchFamily="34" charset="0"/>
              </a:rPr>
              <a:t>LB</a:t>
            </a:r>
          </a:p>
        </p:txBody>
      </p:sp>
      <p:sp>
        <p:nvSpPr>
          <p:cNvPr id="276" name="Forme libre 275"/>
          <p:cNvSpPr/>
          <p:nvPr/>
        </p:nvSpPr>
        <p:spPr>
          <a:xfrm rot="1424418">
            <a:off x="7236968" y="5034524"/>
            <a:ext cx="643277" cy="853994"/>
          </a:xfrm>
          <a:custGeom>
            <a:avLst/>
            <a:gdLst>
              <a:gd name="connsiteX0" fmla="*/ 462224 w 917750"/>
              <a:gd name="connsiteY0" fmla="*/ 21771 h 1148861"/>
              <a:gd name="connsiteX1" fmla="*/ 854110 w 917750"/>
              <a:gd name="connsiteY1" fmla="*/ 82061 h 1148861"/>
              <a:gd name="connsiteX2" fmla="*/ 844061 w 917750"/>
              <a:gd name="connsiteY2" fmla="*/ 514140 h 1148861"/>
              <a:gd name="connsiteX3" fmla="*/ 562707 w 917750"/>
              <a:gd name="connsiteY3" fmla="*/ 1106993 h 1148861"/>
              <a:gd name="connsiteX4" fmla="*/ 231112 w 917750"/>
              <a:gd name="connsiteY4" fmla="*/ 765349 h 1148861"/>
              <a:gd name="connsiteX5" fmla="*/ 40193 w 917750"/>
              <a:gd name="connsiteY5" fmla="*/ 212689 h 1148861"/>
              <a:gd name="connsiteX6" fmla="*/ 462224 w 917750"/>
              <a:gd name="connsiteY6" fmla="*/ 2177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750" h="1148861">
                <a:moveTo>
                  <a:pt x="462224" y="21771"/>
                </a:moveTo>
                <a:cubicBezTo>
                  <a:pt x="597877" y="0"/>
                  <a:pt x="790471" y="0"/>
                  <a:pt x="854110" y="82061"/>
                </a:cubicBezTo>
                <a:cubicBezTo>
                  <a:pt x="917750" y="164123"/>
                  <a:pt x="892628" y="343318"/>
                  <a:pt x="844061" y="514140"/>
                </a:cubicBezTo>
                <a:cubicBezTo>
                  <a:pt x="795494" y="684962"/>
                  <a:pt x="664865" y="1065125"/>
                  <a:pt x="562707" y="1106993"/>
                </a:cubicBezTo>
                <a:cubicBezTo>
                  <a:pt x="460549" y="1148861"/>
                  <a:pt x="318198" y="914400"/>
                  <a:pt x="231112" y="765349"/>
                </a:cubicBezTo>
                <a:cubicBezTo>
                  <a:pt x="144026" y="616298"/>
                  <a:pt x="0" y="336619"/>
                  <a:pt x="40193" y="212689"/>
                </a:cubicBezTo>
                <a:cubicBezTo>
                  <a:pt x="80386" y="88759"/>
                  <a:pt x="326571" y="43542"/>
                  <a:pt x="462224" y="21771"/>
                </a:cubicBezTo>
                <a:close/>
              </a:path>
            </a:pathLst>
          </a:custGeom>
          <a:noFill/>
          <a:ln w="127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8" name="Ellipse 197"/>
          <p:cNvSpPr/>
          <p:nvPr/>
        </p:nvSpPr>
        <p:spPr>
          <a:xfrm>
            <a:off x="-684584" y="2276872"/>
            <a:ext cx="2664296" cy="2736304"/>
          </a:xfrm>
          <a:prstGeom prst="ellipse">
            <a:avLst/>
          </a:prstGeom>
          <a:solidFill>
            <a:srgbClr val="FF66F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endParaRPr lang="fr-FR" sz="800" dirty="0" smtClean="0">
              <a:latin typeface="Calibri" pitchFamily="34" charset="0"/>
            </a:endParaRPr>
          </a:p>
          <a:p>
            <a:pPr algn="ctr"/>
            <a:r>
              <a:rPr lang="fr-FR" sz="800" dirty="0" smtClean="0">
                <a:latin typeface="Calibri" pitchFamily="34" charset="0"/>
              </a:rPr>
              <a:t>	vaisseau sanguin</a:t>
            </a:r>
            <a:endParaRPr lang="fr-FR" sz="800" dirty="0">
              <a:latin typeface="Calibri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9346624">
            <a:off x="1620714" y="2655523"/>
            <a:ext cx="283350" cy="4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Rectangle 202"/>
          <p:cNvSpPr/>
          <p:nvPr/>
        </p:nvSpPr>
        <p:spPr>
          <a:xfrm rot="18459129">
            <a:off x="1349351" y="2395334"/>
            <a:ext cx="283350" cy="5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Ellipse 203"/>
          <p:cNvSpPr/>
          <p:nvPr/>
        </p:nvSpPr>
        <p:spPr>
          <a:xfrm>
            <a:off x="1187624" y="22048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5" name="Ellipse 204"/>
          <p:cNvSpPr/>
          <p:nvPr/>
        </p:nvSpPr>
        <p:spPr>
          <a:xfrm>
            <a:off x="1475656" y="206084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Ellipse 205"/>
          <p:cNvSpPr/>
          <p:nvPr/>
        </p:nvSpPr>
        <p:spPr>
          <a:xfrm>
            <a:off x="1547664" y="213285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Ellipse 206"/>
          <p:cNvSpPr/>
          <p:nvPr/>
        </p:nvSpPr>
        <p:spPr>
          <a:xfrm>
            <a:off x="1979712" y="2708920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Ellipse 207"/>
          <p:cNvSpPr/>
          <p:nvPr/>
        </p:nvSpPr>
        <p:spPr>
          <a:xfrm>
            <a:off x="1979712" y="2852936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Ellipse 208"/>
          <p:cNvSpPr/>
          <p:nvPr/>
        </p:nvSpPr>
        <p:spPr>
          <a:xfrm>
            <a:off x="2123728" y="2708920"/>
            <a:ext cx="144016" cy="14401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Ellipse 209"/>
          <p:cNvSpPr/>
          <p:nvPr/>
        </p:nvSpPr>
        <p:spPr>
          <a:xfrm>
            <a:off x="104360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Ellipse 210"/>
          <p:cNvSpPr/>
          <p:nvPr/>
        </p:nvSpPr>
        <p:spPr>
          <a:xfrm>
            <a:off x="968874" y="2311831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Ellipse 211"/>
          <p:cNvSpPr/>
          <p:nvPr/>
        </p:nvSpPr>
        <p:spPr>
          <a:xfrm>
            <a:off x="1121909" y="228921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Ellipse 213"/>
          <p:cNvSpPr/>
          <p:nvPr/>
        </p:nvSpPr>
        <p:spPr>
          <a:xfrm>
            <a:off x="2013248" y="28144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Ellipse 214"/>
          <p:cNvSpPr/>
          <p:nvPr/>
        </p:nvSpPr>
        <p:spPr>
          <a:xfrm>
            <a:off x="1907704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Ellipse 215"/>
          <p:cNvSpPr/>
          <p:nvPr/>
        </p:nvSpPr>
        <p:spPr>
          <a:xfrm>
            <a:off x="1835696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/>
          <p:cNvSpPr/>
          <p:nvPr/>
        </p:nvSpPr>
        <p:spPr>
          <a:xfrm>
            <a:off x="1860848" y="2662064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/>
          <p:cNvSpPr/>
          <p:nvPr/>
        </p:nvSpPr>
        <p:spPr>
          <a:xfrm>
            <a:off x="1907704" y="3212976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/>
          <p:cNvSpPr/>
          <p:nvPr/>
        </p:nvSpPr>
        <p:spPr>
          <a:xfrm>
            <a:off x="2051720" y="314096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Ellipse 219"/>
          <p:cNvSpPr/>
          <p:nvPr/>
        </p:nvSpPr>
        <p:spPr>
          <a:xfrm>
            <a:off x="2010479" y="3218799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Forme libre 189"/>
          <p:cNvSpPr/>
          <p:nvPr/>
        </p:nvSpPr>
        <p:spPr>
          <a:xfrm rot="19706596">
            <a:off x="171328" y="3432664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3" name="Forme libre 192"/>
          <p:cNvSpPr/>
          <p:nvPr/>
        </p:nvSpPr>
        <p:spPr>
          <a:xfrm rot="19706596">
            <a:off x="171328" y="429676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6" name="Ellipse 235"/>
          <p:cNvSpPr/>
          <p:nvPr/>
        </p:nvSpPr>
        <p:spPr>
          <a:xfrm>
            <a:off x="1403648" y="2276872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Ellipse 237"/>
          <p:cNvSpPr/>
          <p:nvPr/>
        </p:nvSpPr>
        <p:spPr>
          <a:xfrm flipH="1">
            <a:off x="1475656" y="242088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Ellipse 240"/>
          <p:cNvSpPr/>
          <p:nvPr/>
        </p:nvSpPr>
        <p:spPr>
          <a:xfrm flipH="1">
            <a:off x="1403648" y="2492896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Ellipse 243"/>
          <p:cNvSpPr/>
          <p:nvPr/>
        </p:nvSpPr>
        <p:spPr>
          <a:xfrm flipH="1">
            <a:off x="1349710" y="2522119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/>
          <p:cNvSpPr/>
          <p:nvPr/>
        </p:nvSpPr>
        <p:spPr>
          <a:xfrm>
            <a:off x="1619672" y="2420888"/>
            <a:ext cx="72008" cy="72008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Ellipse 246"/>
          <p:cNvSpPr/>
          <p:nvPr/>
        </p:nvSpPr>
        <p:spPr>
          <a:xfrm flipH="1">
            <a:off x="1655331" y="2744831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Ellipse 253"/>
          <p:cNvSpPr/>
          <p:nvPr/>
        </p:nvSpPr>
        <p:spPr>
          <a:xfrm flipH="1">
            <a:off x="1763688" y="2780928"/>
            <a:ext cx="45719" cy="45719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Forme libre 269"/>
          <p:cNvSpPr/>
          <p:nvPr/>
        </p:nvSpPr>
        <p:spPr>
          <a:xfrm>
            <a:off x="7452320" y="2708920"/>
            <a:ext cx="432048" cy="2261030"/>
          </a:xfrm>
          <a:custGeom>
            <a:avLst/>
            <a:gdLst>
              <a:gd name="connsiteX0" fmla="*/ 0 w 533400"/>
              <a:gd name="connsiteY0" fmla="*/ 1860331 h 1860331"/>
              <a:gd name="connsiteX1" fmla="*/ 457200 w 533400"/>
              <a:gd name="connsiteY1" fmla="*/ 1056290 h 1860331"/>
              <a:gd name="connsiteX2" fmla="*/ 457200 w 533400"/>
              <a:gd name="connsiteY2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1860331">
                <a:moveTo>
                  <a:pt x="0" y="1860331"/>
                </a:moveTo>
                <a:cubicBezTo>
                  <a:pt x="190500" y="1613338"/>
                  <a:pt x="381000" y="1366345"/>
                  <a:pt x="457200" y="1056290"/>
                </a:cubicBezTo>
                <a:cubicBezTo>
                  <a:pt x="533400" y="746235"/>
                  <a:pt x="495300" y="373117"/>
                  <a:pt x="457200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2" name="Forme libre 271"/>
          <p:cNvSpPr/>
          <p:nvPr/>
        </p:nvSpPr>
        <p:spPr>
          <a:xfrm>
            <a:off x="8100392" y="2852936"/>
            <a:ext cx="756744" cy="2301325"/>
          </a:xfrm>
          <a:custGeom>
            <a:avLst/>
            <a:gdLst>
              <a:gd name="connsiteX0" fmla="*/ 0 w 756744"/>
              <a:gd name="connsiteY0" fmla="*/ 1797269 h 1797269"/>
              <a:gd name="connsiteX1" fmla="*/ 331075 w 756744"/>
              <a:gd name="connsiteY1" fmla="*/ 867104 h 1797269"/>
              <a:gd name="connsiteX2" fmla="*/ 756744 w 756744"/>
              <a:gd name="connsiteY2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44" h="1797269">
                <a:moveTo>
                  <a:pt x="0" y="1797269"/>
                </a:moveTo>
                <a:cubicBezTo>
                  <a:pt x="102475" y="1481959"/>
                  <a:pt x="204951" y="1166649"/>
                  <a:pt x="331075" y="867104"/>
                </a:cubicBezTo>
                <a:cubicBezTo>
                  <a:pt x="457199" y="567559"/>
                  <a:pt x="606971" y="283779"/>
                  <a:pt x="756744" y="0"/>
                </a:cubicBezTo>
              </a:path>
            </a:pathLst>
          </a:cu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674"/>
          <p:cNvGrpSpPr/>
          <p:nvPr/>
        </p:nvGrpSpPr>
        <p:grpSpPr>
          <a:xfrm>
            <a:off x="6228184" y="5661248"/>
            <a:ext cx="809535" cy="955876"/>
            <a:chOff x="6228184" y="5661248"/>
            <a:chExt cx="809535" cy="955876"/>
          </a:xfrm>
        </p:grpSpPr>
        <p:grpSp>
          <p:nvGrpSpPr>
            <p:cNvPr id="7" name="Groupe 470"/>
            <p:cNvGrpSpPr/>
            <p:nvPr/>
          </p:nvGrpSpPr>
          <p:grpSpPr>
            <a:xfrm>
              <a:off x="6372200" y="5949280"/>
              <a:ext cx="144016" cy="144016"/>
              <a:chOff x="5148064" y="5229200"/>
              <a:chExt cx="144016" cy="144016"/>
            </a:xfrm>
          </p:grpSpPr>
          <p:grpSp>
            <p:nvGrpSpPr>
              <p:cNvPr id="8" name="Groupe 289"/>
              <p:cNvGrpSpPr/>
              <p:nvPr/>
            </p:nvGrpSpPr>
            <p:grpSpPr>
              <a:xfrm>
                <a:off x="5148064" y="5229200"/>
                <a:ext cx="144016" cy="144016"/>
                <a:chOff x="5724128" y="5589240"/>
                <a:chExt cx="144016" cy="144016"/>
              </a:xfrm>
            </p:grpSpPr>
            <p:cxnSp>
              <p:nvCxnSpPr>
                <p:cNvPr id="475" name="Connecteur droit 474"/>
                <p:cNvCxnSpPr/>
                <p:nvPr/>
              </p:nvCxnSpPr>
              <p:spPr>
                <a:xfrm flipH="1">
                  <a:off x="5796136" y="5589240"/>
                  <a:ext cx="72008" cy="72008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Connecteur droit 475"/>
                <p:cNvCxnSpPr/>
                <p:nvPr/>
              </p:nvCxnSpPr>
              <p:spPr>
                <a:xfrm>
                  <a:off x="5796136" y="5661248"/>
                  <a:ext cx="0" cy="72008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Connecteur droit 476"/>
                <p:cNvCxnSpPr/>
                <p:nvPr/>
              </p:nvCxnSpPr>
              <p:spPr>
                <a:xfrm flipH="1">
                  <a:off x="5724128" y="5661248"/>
                  <a:ext cx="72008" cy="0"/>
                </a:xfrm>
                <a:prstGeom prst="line">
                  <a:avLst/>
                </a:prstGeom>
                <a:ln w="12700"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3" name="Connecteur droit 472"/>
              <p:cNvCxnSpPr/>
              <p:nvPr/>
            </p:nvCxnSpPr>
            <p:spPr>
              <a:xfrm flipH="1">
                <a:off x="5159829" y="5301208"/>
                <a:ext cx="60243" cy="24418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Connecteur droit 473"/>
              <p:cNvCxnSpPr/>
              <p:nvPr/>
            </p:nvCxnSpPr>
            <p:spPr>
              <a:xfrm flipH="1">
                <a:off x="5200022" y="5301208"/>
                <a:ext cx="20050" cy="54563"/>
              </a:xfrm>
              <a:prstGeom prst="line">
                <a:avLst/>
              </a:prstGeom>
              <a:ln>
                <a:solidFill>
                  <a:srgbClr val="CC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e 315"/>
            <p:cNvGrpSpPr/>
            <p:nvPr/>
          </p:nvGrpSpPr>
          <p:grpSpPr>
            <a:xfrm>
              <a:off x="6660232" y="6309320"/>
              <a:ext cx="144016" cy="144016"/>
              <a:chOff x="5148064" y="5229200"/>
              <a:chExt cx="144016" cy="144016"/>
            </a:xfrm>
          </p:grpSpPr>
          <p:grpSp>
            <p:nvGrpSpPr>
              <p:cNvPr id="10" name="Groupe 289"/>
              <p:cNvGrpSpPr/>
              <p:nvPr/>
            </p:nvGrpSpPr>
            <p:grpSpPr>
              <a:xfrm>
                <a:off x="5148064" y="5229200"/>
                <a:ext cx="144016" cy="144016"/>
                <a:chOff x="5724128" y="5589240"/>
                <a:chExt cx="144016" cy="144016"/>
              </a:xfrm>
            </p:grpSpPr>
            <p:cxnSp>
              <p:nvCxnSpPr>
                <p:cNvPr id="291" name="Connecteur droit 290"/>
                <p:cNvCxnSpPr/>
                <p:nvPr/>
              </p:nvCxnSpPr>
              <p:spPr>
                <a:xfrm flipH="1">
                  <a:off x="5796136" y="5589240"/>
                  <a:ext cx="72008" cy="720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Connecteur droit 291"/>
                <p:cNvCxnSpPr/>
                <p:nvPr/>
              </p:nvCxnSpPr>
              <p:spPr>
                <a:xfrm>
                  <a:off x="5796136" y="5661248"/>
                  <a:ext cx="0" cy="720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Connecteur droit 292"/>
                <p:cNvCxnSpPr/>
                <p:nvPr/>
              </p:nvCxnSpPr>
              <p:spPr>
                <a:xfrm flipH="1">
                  <a:off x="5724128" y="5661248"/>
                  <a:ext cx="72008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Connecteur droit 310"/>
              <p:cNvCxnSpPr/>
              <p:nvPr/>
            </p:nvCxnSpPr>
            <p:spPr>
              <a:xfrm flipH="1">
                <a:off x="5159829" y="5301208"/>
                <a:ext cx="60243" cy="2441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necteur droit 312"/>
              <p:cNvCxnSpPr/>
              <p:nvPr/>
            </p:nvCxnSpPr>
            <p:spPr>
              <a:xfrm flipH="1">
                <a:off x="5200022" y="5301208"/>
                <a:ext cx="20050" cy="54563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e 673"/>
            <p:cNvGrpSpPr/>
            <p:nvPr/>
          </p:nvGrpSpPr>
          <p:grpSpPr>
            <a:xfrm>
              <a:off x="6228184" y="5661248"/>
              <a:ext cx="809535" cy="955876"/>
              <a:chOff x="6228184" y="5661248"/>
              <a:chExt cx="809535" cy="955876"/>
            </a:xfrm>
          </p:grpSpPr>
          <p:grpSp>
            <p:nvGrpSpPr>
              <p:cNvPr id="12" name="Groupe 456"/>
              <p:cNvGrpSpPr/>
              <p:nvPr/>
            </p:nvGrpSpPr>
            <p:grpSpPr>
              <a:xfrm>
                <a:off x="6524600" y="6245696"/>
                <a:ext cx="144016" cy="144016"/>
                <a:chOff x="5148064" y="5229200"/>
                <a:chExt cx="144016" cy="144016"/>
              </a:xfrm>
            </p:grpSpPr>
            <p:grpSp>
              <p:nvGrpSpPr>
                <p:cNvPr id="13" name="Groupe 289"/>
                <p:cNvGrpSpPr/>
                <p:nvPr/>
              </p:nvGrpSpPr>
              <p:grpSpPr>
                <a:xfrm>
                  <a:off x="5148064" y="5229200"/>
                  <a:ext cx="144016" cy="144016"/>
                  <a:chOff x="5724128" y="5589240"/>
                  <a:chExt cx="144016" cy="144016"/>
                </a:xfrm>
              </p:grpSpPr>
              <p:cxnSp>
                <p:nvCxnSpPr>
                  <p:cNvPr id="461" name="Connecteur droit 460"/>
                  <p:cNvCxnSpPr/>
                  <p:nvPr/>
                </p:nvCxnSpPr>
                <p:spPr>
                  <a:xfrm flipH="1">
                    <a:off x="5796136" y="5589240"/>
                    <a:ext cx="72008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Connecteur droit 461"/>
                  <p:cNvCxnSpPr/>
                  <p:nvPr/>
                </p:nvCxnSpPr>
                <p:spPr>
                  <a:xfrm>
                    <a:off x="5796136" y="5661248"/>
                    <a:ext cx="0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Connecteur droit 462"/>
                  <p:cNvCxnSpPr/>
                  <p:nvPr/>
                </p:nvCxnSpPr>
                <p:spPr>
                  <a:xfrm flipH="1">
                    <a:off x="5724128" y="5661248"/>
                    <a:ext cx="72008" cy="0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59" name="Connecteur droit 458"/>
                <p:cNvCxnSpPr/>
                <p:nvPr/>
              </p:nvCxnSpPr>
              <p:spPr>
                <a:xfrm flipH="1">
                  <a:off x="5159829" y="5301208"/>
                  <a:ext cx="60243" cy="2441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Connecteur droit 459"/>
                <p:cNvCxnSpPr/>
                <p:nvPr/>
              </p:nvCxnSpPr>
              <p:spPr>
                <a:xfrm flipH="1">
                  <a:off x="5200022" y="5301208"/>
                  <a:ext cx="20050" cy="54563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e 477"/>
              <p:cNvGrpSpPr/>
              <p:nvPr/>
            </p:nvGrpSpPr>
            <p:grpSpPr>
              <a:xfrm rot="9562368">
                <a:off x="6826833" y="6219264"/>
                <a:ext cx="210886" cy="151441"/>
                <a:chOff x="5148064" y="5229200"/>
                <a:chExt cx="144016" cy="144016"/>
              </a:xfrm>
            </p:grpSpPr>
            <p:grpSp>
              <p:nvGrpSpPr>
                <p:cNvPr id="15" name="Groupe 289"/>
                <p:cNvGrpSpPr/>
                <p:nvPr/>
              </p:nvGrpSpPr>
              <p:grpSpPr>
                <a:xfrm>
                  <a:off x="5148064" y="5229200"/>
                  <a:ext cx="144016" cy="144016"/>
                  <a:chOff x="5724128" y="5589240"/>
                  <a:chExt cx="144016" cy="144016"/>
                </a:xfrm>
              </p:grpSpPr>
              <p:cxnSp>
                <p:nvCxnSpPr>
                  <p:cNvPr id="482" name="Connecteur droit 481"/>
                  <p:cNvCxnSpPr/>
                  <p:nvPr/>
                </p:nvCxnSpPr>
                <p:spPr>
                  <a:xfrm flipH="1">
                    <a:off x="5796136" y="5589240"/>
                    <a:ext cx="72008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Connecteur droit 482"/>
                  <p:cNvCxnSpPr/>
                  <p:nvPr/>
                </p:nvCxnSpPr>
                <p:spPr>
                  <a:xfrm>
                    <a:off x="5796136" y="5661248"/>
                    <a:ext cx="0" cy="72008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Connecteur droit 483"/>
                  <p:cNvCxnSpPr/>
                  <p:nvPr/>
                </p:nvCxnSpPr>
                <p:spPr>
                  <a:xfrm flipH="1">
                    <a:off x="5724128" y="5661248"/>
                    <a:ext cx="72008" cy="0"/>
                  </a:xfrm>
                  <a:prstGeom prst="line">
                    <a:avLst/>
                  </a:prstGeom>
                  <a:ln w="12700">
                    <a:solidFill>
                      <a:srgbClr val="CC00FF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0" name="Connecteur droit 479"/>
                <p:cNvCxnSpPr/>
                <p:nvPr/>
              </p:nvCxnSpPr>
              <p:spPr>
                <a:xfrm flipH="1">
                  <a:off x="5159829" y="5301208"/>
                  <a:ext cx="60243" cy="24418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Connecteur droit 480"/>
                <p:cNvCxnSpPr/>
                <p:nvPr/>
              </p:nvCxnSpPr>
              <p:spPr>
                <a:xfrm flipH="1">
                  <a:off x="5200022" y="5301208"/>
                  <a:ext cx="20050" cy="54563"/>
                </a:xfrm>
                <a:prstGeom prst="line">
                  <a:avLst/>
                </a:prstGeom>
                <a:ln>
                  <a:solidFill>
                    <a:srgbClr val="CC00FF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e 672"/>
              <p:cNvGrpSpPr/>
              <p:nvPr/>
            </p:nvGrpSpPr>
            <p:grpSpPr>
              <a:xfrm>
                <a:off x="6228184" y="6021881"/>
                <a:ext cx="778541" cy="595243"/>
                <a:chOff x="6228184" y="6021881"/>
                <a:chExt cx="778541" cy="595243"/>
              </a:xfrm>
            </p:grpSpPr>
            <p:grpSp>
              <p:nvGrpSpPr>
                <p:cNvPr id="17" name="Groupe 463"/>
                <p:cNvGrpSpPr/>
                <p:nvPr/>
              </p:nvGrpSpPr>
              <p:grpSpPr>
                <a:xfrm rot="4293551">
                  <a:off x="6487241" y="6046055"/>
                  <a:ext cx="203613" cy="155266"/>
                  <a:chOff x="5148064" y="5232914"/>
                  <a:chExt cx="143073" cy="140302"/>
                </a:xfrm>
              </p:grpSpPr>
              <p:grpSp>
                <p:nvGrpSpPr>
                  <p:cNvPr id="18" name="Groupe 289"/>
                  <p:cNvGrpSpPr/>
                  <p:nvPr/>
                </p:nvGrpSpPr>
                <p:grpSpPr>
                  <a:xfrm>
                    <a:off x="5148064" y="5232914"/>
                    <a:ext cx="143073" cy="140302"/>
                    <a:chOff x="5724128" y="5592954"/>
                    <a:chExt cx="143073" cy="140302"/>
                  </a:xfrm>
                </p:grpSpPr>
                <p:cxnSp>
                  <p:nvCxnSpPr>
                    <p:cNvPr id="468" name="Connecteur droit 467"/>
                    <p:cNvCxnSpPr/>
                    <p:nvPr/>
                  </p:nvCxnSpPr>
                  <p:spPr>
                    <a:xfrm flipH="1">
                      <a:off x="5795193" y="5592954"/>
                      <a:ext cx="72008" cy="72008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Connecteur droit 468"/>
                    <p:cNvCxnSpPr/>
                    <p:nvPr/>
                  </p:nvCxnSpPr>
                  <p:spPr>
                    <a:xfrm>
                      <a:off x="5796136" y="5661248"/>
                      <a:ext cx="0" cy="72008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Connecteur droit 469"/>
                    <p:cNvCxnSpPr/>
                    <p:nvPr/>
                  </p:nvCxnSpPr>
                  <p:spPr>
                    <a:xfrm flipH="1">
                      <a:off x="5724128" y="5661248"/>
                      <a:ext cx="72008" cy="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6" name="Connecteur droit 465"/>
                  <p:cNvCxnSpPr/>
                  <p:nvPr/>
                </p:nvCxnSpPr>
                <p:spPr>
                  <a:xfrm flipH="1">
                    <a:off x="5159829" y="5301208"/>
                    <a:ext cx="60243" cy="24418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Connecteur droit 466"/>
                  <p:cNvCxnSpPr/>
                  <p:nvPr/>
                </p:nvCxnSpPr>
                <p:spPr>
                  <a:xfrm flipH="1">
                    <a:off x="5200022" y="5301208"/>
                    <a:ext cx="20050" cy="5456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e 513"/>
                <p:cNvGrpSpPr/>
                <p:nvPr/>
              </p:nvGrpSpPr>
              <p:grpSpPr>
                <a:xfrm>
                  <a:off x="6228184" y="6093296"/>
                  <a:ext cx="778541" cy="523828"/>
                  <a:chOff x="6256509" y="5897217"/>
                  <a:chExt cx="778541" cy="523828"/>
                </a:xfrm>
              </p:grpSpPr>
              <p:grpSp>
                <p:nvGrpSpPr>
                  <p:cNvPr id="20" name="Groupe 315"/>
                  <p:cNvGrpSpPr/>
                  <p:nvPr/>
                </p:nvGrpSpPr>
                <p:grpSpPr>
                  <a:xfrm>
                    <a:off x="6372200" y="6093296"/>
                    <a:ext cx="144016" cy="144016"/>
                    <a:chOff x="5148064" y="5229200"/>
                    <a:chExt cx="144016" cy="144016"/>
                  </a:xfrm>
                </p:grpSpPr>
                <p:grpSp>
                  <p:nvGrpSpPr>
                    <p:cNvPr id="21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40" name="Connecteur droit 539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1" name="Connecteur droit 540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2" name="Connecteur droit 541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8" name="Connecteur droit 537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9" name="Connecteur droit 538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Groupe 456"/>
                  <p:cNvGrpSpPr/>
                  <p:nvPr/>
                </p:nvGrpSpPr>
                <p:grpSpPr>
                  <a:xfrm>
                    <a:off x="6524600" y="6245696"/>
                    <a:ext cx="144016" cy="144016"/>
                    <a:chOff x="5148064" y="5229200"/>
                    <a:chExt cx="144016" cy="144016"/>
                  </a:xfrm>
                </p:grpSpPr>
                <p:grpSp>
                  <p:nvGrpSpPr>
                    <p:cNvPr id="23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34" name="Connecteur droit 533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5" name="Connecteur droit 534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6" name="Connecteur droit 535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2" name="Connecteur droit 531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3" name="Connecteur droit 532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" name="Groupe 463"/>
                  <p:cNvGrpSpPr/>
                  <p:nvPr/>
                </p:nvGrpSpPr>
                <p:grpSpPr>
                  <a:xfrm rot="4293551">
                    <a:off x="6233719" y="5920007"/>
                    <a:ext cx="204956" cy="159376"/>
                    <a:chOff x="5148064" y="5229200"/>
                    <a:chExt cx="144016" cy="144016"/>
                  </a:xfrm>
                </p:grpSpPr>
                <p:grpSp>
                  <p:nvGrpSpPr>
                    <p:cNvPr id="25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28" name="Connecteur droit 527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9" name="Connecteur droit 528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0" name="Connecteur droit 529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6" name="Connecteur droit 525"/>
                    <p:cNvCxnSpPr/>
                    <p:nvPr/>
                  </p:nvCxnSpPr>
                  <p:spPr>
                    <a:xfrm flipH="1">
                      <a:off x="5159829" y="5301208"/>
                      <a:ext cx="60243" cy="24418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Connecteur droit 526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FF0000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e 477"/>
                  <p:cNvGrpSpPr/>
                  <p:nvPr/>
                </p:nvGrpSpPr>
                <p:grpSpPr>
                  <a:xfrm rot="9562368">
                    <a:off x="6824164" y="6269604"/>
                    <a:ext cx="210886" cy="151441"/>
                    <a:chOff x="5148064" y="5229200"/>
                    <a:chExt cx="144016" cy="144016"/>
                  </a:xfrm>
                </p:grpSpPr>
                <p:grpSp>
                  <p:nvGrpSpPr>
                    <p:cNvPr id="27" name="Groupe 289"/>
                    <p:cNvGrpSpPr/>
                    <p:nvPr/>
                  </p:nvGrpSpPr>
                  <p:grpSpPr>
                    <a:xfrm>
                      <a:off x="5148064" y="5229200"/>
                      <a:ext cx="144016" cy="144016"/>
                      <a:chOff x="5724128" y="5589240"/>
                      <a:chExt cx="144016" cy="144016"/>
                    </a:xfrm>
                  </p:grpSpPr>
                  <p:cxnSp>
                    <p:nvCxnSpPr>
                      <p:cNvPr id="522" name="Connecteur droit 521"/>
                      <p:cNvCxnSpPr/>
                      <p:nvPr/>
                    </p:nvCxnSpPr>
                    <p:spPr>
                      <a:xfrm flipH="1">
                        <a:off x="5796136" y="5589240"/>
                        <a:ext cx="72008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Connecteur droit 522"/>
                      <p:cNvCxnSpPr/>
                      <p:nvPr/>
                    </p:nvCxnSpPr>
                    <p:spPr>
                      <a:xfrm>
                        <a:off x="5796136" y="5661248"/>
                        <a:ext cx="0" cy="72008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4" name="Connecteur droit 523"/>
                      <p:cNvCxnSpPr/>
                      <p:nvPr/>
                    </p:nvCxnSpPr>
                    <p:spPr>
                      <a:xfrm flipH="1">
                        <a:off x="5724128" y="5661248"/>
                        <a:ext cx="72008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C00FF"/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0" name="Connecteur droit 519"/>
                    <p:cNvCxnSpPr/>
                    <p:nvPr/>
                  </p:nvCxnSpPr>
                  <p:spPr>
                    <a:xfrm rot="12037632" flipV="1">
                      <a:off x="5162369" y="5306189"/>
                      <a:ext cx="67295" cy="3713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Connecteur droit 520"/>
                    <p:cNvCxnSpPr/>
                    <p:nvPr/>
                  </p:nvCxnSpPr>
                  <p:spPr>
                    <a:xfrm flipH="1">
                      <a:off x="5200022" y="5301208"/>
                      <a:ext cx="20050" cy="54563"/>
                    </a:xfrm>
                    <a:prstGeom prst="line">
                      <a:avLst/>
                    </a:prstGeom>
                    <a:ln>
                      <a:solidFill>
                        <a:srgbClr val="CC00FF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623" name="ZoneTexte 622"/>
              <p:cNvSpPr txBox="1"/>
              <p:nvPr/>
            </p:nvSpPr>
            <p:spPr>
              <a:xfrm>
                <a:off x="6300192" y="5661248"/>
                <a:ext cx="720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dirty="0" smtClean="0">
                    <a:latin typeface="Calibri" pitchFamily="34" charset="0"/>
                  </a:rPr>
                  <a:t>Anticorps</a:t>
                </a:r>
              </a:p>
              <a:p>
                <a:pPr algn="ctr"/>
                <a:r>
                  <a:rPr lang="fr-FR" sz="800" dirty="0" err="1" smtClean="0">
                    <a:latin typeface="Calibri" pitchFamily="34" charset="0"/>
                  </a:rPr>
                  <a:t>IgG</a:t>
                </a:r>
                <a:endParaRPr lang="fr-FR" sz="800" dirty="0" smtClean="0">
                  <a:latin typeface="Calibri" pitchFamily="34" charset="0"/>
                </a:endParaRPr>
              </a:p>
            </p:txBody>
          </p:sp>
        </p:grpSp>
      </p:grpSp>
      <p:cxnSp>
        <p:nvCxnSpPr>
          <p:cNvPr id="562" name="Connecteur droit avec flèche 561"/>
          <p:cNvCxnSpPr/>
          <p:nvPr/>
        </p:nvCxnSpPr>
        <p:spPr>
          <a:xfrm flipH="1" flipV="1">
            <a:off x="251520" y="4725144"/>
            <a:ext cx="432048" cy="1296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Forme libre 557"/>
          <p:cNvSpPr/>
          <p:nvPr/>
        </p:nvSpPr>
        <p:spPr>
          <a:xfrm rot="20514144">
            <a:off x="9711" y="2346336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9" name="Forme libre 558"/>
          <p:cNvSpPr/>
          <p:nvPr/>
        </p:nvSpPr>
        <p:spPr>
          <a:xfrm rot="21284322">
            <a:off x="18342" y="2871807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0" name="Forme libre 559"/>
          <p:cNvSpPr/>
          <p:nvPr/>
        </p:nvSpPr>
        <p:spPr>
          <a:xfrm rot="21284322">
            <a:off x="341870" y="3807911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4" name="Forme libre 563"/>
          <p:cNvSpPr/>
          <p:nvPr/>
        </p:nvSpPr>
        <p:spPr>
          <a:xfrm rot="18474973">
            <a:off x="403354" y="2164680"/>
            <a:ext cx="720956" cy="189556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5" name="Forme libre 564"/>
          <p:cNvSpPr/>
          <p:nvPr/>
        </p:nvSpPr>
        <p:spPr>
          <a:xfrm rot="20514144">
            <a:off x="1530209" y="1541323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6" name="Forme libre 565"/>
          <p:cNvSpPr/>
          <p:nvPr/>
        </p:nvSpPr>
        <p:spPr>
          <a:xfrm rot="19706596">
            <a:off x="963417" y="1416440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7" name="Forme libre 566"/>
          <p:cNvSpPr/>
          <p:nvPr/>
        </p:nvSpPr>
        <p:spPr>
          <a:xfrm rot="20514144">
            <a:off x="2745246" y="1554502"/>
            <a:ext cx="430886" cy="419855"/>
          </a:xfrm>
          <a:custGeom>
            <a:avLst/>
            <a:gdLst>
              <a:gd name="connsiteX0" fmla="*/ 150553 w 470131"/>
              <a:gd name="connsiteY0" fmla="*/ 529243 h 593898"/>
              <a:gd name="connsiteX1" fmla="*/ 6465 w 470131"/>
              <a:gd name="connsiteY1" fmla="*/ 135774 h 593898"/>
              <a:gd name="connsiteX2" fmla="*/ 189345 w 470131"/>
              <a:gd name="connsiteY2" fmla="*/ 196734 h 593898"/>
              <a:gd name="connsiteX3" fmla="*/ 455353 w 470131"/>
              <a:gd name="connsiteY3" fmla="*/ 52647 h 593898"/>
              <a:gd name="connsiteX4" fmla="*/ 278014 w 470131"/>
              <a:gd name="connsiteY4" fmla="*/ 512618 h 593898"/>
              <a:gd name="connsiteX5" fmla="*/ 150553 w 470131"/>
              <a:gd name="connsiteY5" fmla="*/ 529243 h 59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131" h="593898">
                <a:moveTo>
                  <a:pt x="150553" y="529243"/>
                </a:moveTo>
                <a:cubicBezTo>
                  <a:pt x="105295" y="466436"/>
                  <a:pt x="0" y="191192"/>
                  <a:pt x="6465" y="135774"/>
                </a:cubicBezTo>
                <a:cubicBezTo>
                  <a:pt x="12930" y="80356"/>
                  <a:pt x="114530" y="210588"/>
                  <a:pt x="189345" y="196734"/>
                </a:cubicBezTo>
                <a:cubicBezTo>
                  <a:pt x="264160" y="182880"/>
                  <a:pt x="440575" y="0"/>
                  <a:pt x="455353" y="52647"/>
                </a:cubicBezTo>
                <a:cubicBezTo>
                  <a:pt x="470131" y="105294"/>
                  <a:pt x="328814" y="431338"/>
                  <a:pt x="278014" y="512618"/>
                </a:cubicBezTo>
                <a:cubicBezTo>
                  <a:pt x="227214" y="593898"/>
                  <a:pt x="195811" y="592050"/>
                  <a:pt x="150553" y="529243"/>
                </a:cubicBezTo>
                <a:close/>
              </a:path>
            </a:pathLst>
          </a:custGeom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8" name="Forme libre 567"/>
          <p:cNvSpPr/>
          <p:nvPr/>
        </p:nvSpPr>
        <p:spPr>
          <a:xfrm rot="19706596">
            <a:off x="2043536" y="2064512"/>
            <a:ext cx="389179" cy="353878"/>
          </a:xfrm>
          <a:custGeom>
            <a:avLst/>
            <a:gdLst>
              <a:gd name="connsiteX0" fmla="*/ 149816 w 389179"/>
              <a:gd name="connsiteY0" fmla="*/ 4305 h 353878"/>
              <a:gd name="connsiteX1" fmla="*/ 10332 w 389179"/>
              <a:gd name="connsiteY1" fmla="*/ 117959 h 353878"/>
              <a:gd name="connsiteX2" fmla="*/ 87823 w 389179"/>
              <a:gd name="connsiteY2" fmla="*/ 319437 h 353878"/>
              <a:gd name="connsiteX3" fmla="*/ 346128 w 389179"/>
              <a:gd name="connsiteY3" fmla="*/ 324603 h 353878"/>
              <a:gd name="connsiteX4" fmla="*/ 346128 w 389179"/>
              <a:gd name="connsiteY4" fmla="*/ 143790 h 353878"/>
              <a:gd name="connsiteX5" fmla="*/ 149816 w 389179"/>
              <a:gd name="connsiteY5" fmla="*/ 4305 h 35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179" h="353878">
                <a:moveTo>
                  <a:pt x="149816" y="4305"/>
                </a:moveTo>
                <a:cubicBezTo>
                  <a:pt x="93850" y="0"/>
                  <a:pt x="20664" y="65437"/>
                  <a:pt x="10332" y="117959"/>
                </a:cubicBezTo>
                <a:cubicBezTo>
                  <a:pt x="0" y="170481"/>
                  <a:pt x="31857" y="284996"/>
                  <a:pt x="87823" y="319437"/>
                </a:cubicBezTo>
                <a:cubicBezTo>
                  <a:pt x="143789" y="353878"/>
                  <a:pt x="303077" y="353877"/>
                  <a:pt x="346128" y="324603"/>
                </a:cubicBezTo>
                <a:cubicBezTo>
                  <a:pt x="389179" y="295329"/>
                  <a:pt x="379708" y="197173"/>
                  <a:pt x="346128" y="143790"/>
                </a:cubicBezTo>
                <a:cubicBezTo>
                  <a:pt x="312548" y="90407"/>
                  <a:pt x="205782" y="8610"/>
                  <a:pt x="149816" y="4305"/>
                </a:cubicBezTo>
                <a:close/>
              </a:path>
            </a:pathLst>
          </a:custGeom>
          <a:solidFill>
            <a:srgbClr val="FFFFCC"/>
          </a:solidFill>
          <a:ln w="127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9" name="Rectangle à coins arrondis 568"/>
          <p:cNvSpPr/>
          <p:nvPr/>
        </p:nvSpPr>
        <p:spPr>
          <a:xfrm rot="2959273">
            <a:off x="3185255" y="1617959"/>
            <a:ext cx="45719" cy="1618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1" name="ZoneTexte 470"/>
          <p:cNvSpPr txBox="1"/>
          <p:nvPr/>
        </p:nvSpPr>
        <p:spPr>
          <a:xfrm>
            <a:off x="2987824" y="2060848"/>
            <a:ext cx="2088232" cy="830997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5. L’</a:t>
            </a:r>
            <a:r>
              <a:rPr lang="fr-FR" sz="1200" dirty="0" err="1" smtClean="0">
                <a:solidFill>
                  <a:schemeClr val="bg1"/>
                </a:solidFill>
                <a:latin typeface="Calibri" pitchFamily="34" charset="0"/>
              </a:rPr>
              <a:t>activite</a:t>
            </a:r>
            <a:r>
              <a:rPr lang="fr-FR" sz="1200" dirty="0" smtClean="0">
                <a:solidFill>
                  <a:schemeClr val="bg1"/>
                </a:solidFill>
                <a:latin typeface="Calibri" pitchFamily="34" charset="0"/>
              </a:rPr>
              <a:t> phagocytaire des neutrophiles reste réduite à cause de l’adhésion aléatoire au pathogène</a:t>
            </a:r>
          </a:p>
        </p:txBody>
      </p:sp>
      <p:sp>
        <p:nvSpPr>
          <p:cNvPr id="472" name="ZoneTexte 471"/>
          <p:cNvSpPr txBox="1"/>
          <p:nvPr/>
        </p:nvSpPr>
        <p:spPr>
          <a:xfrm>
            <a:off x="179512" y="620688"/>
            <a:ext cx="1691680" cy="707886"/>
          </a:xfrm>
          <a:prstGeom prst="rect">
            <a:avLst/>
          </a:prstGeom>
          <a:solidFill>
            <a:srgbClr val="6666FF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Calibri" pitchFamily="34" charset="0"/>
              </a:rPr>
              <a:t>5bis. Les cellules NK recrutées amplifient la reconnaissance intracellulaire</a:t>
            </a:r>
          </a:p>
        </p:txBody>
      </p:sp>
      <p:sp>
        <p:nvSpPr>
          <p:cNvPr id="478" name="ZoneTexte 477"/>
          <p:cNvSpPr txBox="1"/>
          <p:nvPr/>
        </p:nvSpPr>
        <p:spPr>
          <a:xfrm>
            <a:off x="395536" y="299695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neutrophile</a:t>
            </a:r>
          </a:p>
        </p:txBody>
      </p:sp>
      <p:sp>
        <p:nvSpPr>
          <p:cNvPr id="479" name="ZoneTexte 478"/>
          <p:cNvSpPr txBox="1"/>
          <p:nvPr/>
        </p:nvSpPr>
        <p:spPr>
          <a:xfrm>
            <a:off x="395536" y="3501008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alibri" pitchFamily="34" charset="0"/>
              </a:rPr>
              <a:t>cellule 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1" animBg="1"/>
      <p:bldP spid="47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Sérothérapie = injection de sérum provenant d’un autre organisme</a:t>
            </a:r>
          </a:p>
          <a:p>
            <a:endParaRPr lang="fr-FR" dirty="0" smtClean="0"/>
          </a:p>
          <a:p>
            <a:r>
              <a:rPr lang="fr-FR" dirty="0" smtClean="0"/>
              <a:t>Problèmes immunogènes</a:t>
            </a:r>
          </a:p>
          <a:p>
            <a:pPr lvl="1"/>
            <a:r>
              <a:rPr lang="fr-FR" dirty="0" smtClean="0"/>
              <a:t>Autres antigènes présents</a:t>
            </a:r>
          </a:p>
          <a:p>
            <a:pPr lvl="1"/>
            <a:r>
              <a:rPr lang="fr-FR" dirty="0" smtClean="0"/>
              <a:t>Protéines d’un organisme différent</a:t>
            </a:r>
          </a:p>
          <a:p>
            <a:endParaRPr lang="fr-FR" dirty="0" smtClean="0"/>
          </a:p>
          <a:p>
            <a:r>
              <a:rPr lang="fr-FR" dirty="0" smtClean="0"/>
              <a:t>Problèmes infectieux</a:t>
            </a:r>
          </a:p>
          <a:p>
            <a:pPr lvl="1"/>
            <a:r>
              <a:rPr lang="fr-FR" dirty="0" smtClean="0"/>
              <a:t>Transmission de pathogène présent dans le sang du donneur</a:t>
            </a:r>
          </a:p>
          <a:p>
            <a:endParaRPr lang="fr-FR" dirty="0" smtClean="0"/>
          </a:p>
          <a:p>
            <a:r>
              <a:rPr lang="fr-FR" dirty="0" smtClean="0"/>
              <a:t>D’où la limitation aux virus contre lesquels c’est la seule solution, ou pour des individus déficitaires en lymphocytes B.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Discussion autour de la sérothérapie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969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Créer une mémoire immunitaire avant la primo-infection</a:t>
            </a:r>
          </a:p>
          <a:p>
            <a:pPr lvl="1"/>
            <a:r>
              <a:rPr lang="fr-FR" dirty="0" smtClean="0"/>
              <a:t>Des plasmocytes produisant des anticorps neutralisant à haute affinité</a:t>
            </a:r>
          </a:p>
          <a:p>
            <a:pPr lvl="1"/>
            <a:r>
              <a:rPr lang="fr-FR" dirty="0" smtClean="0"/>
              <a:t>Des </a:t>
            </a:r>
            <a:r>
              <a:rPr lang="fr-FR" dirty="0" err="1" smtClean="0"/>
              <a:t>LTc</a:t>
            </a:r>
            <a:r>
              <a:rPr lang="fr-FR" dirty="0" smtClean="0"/>
              <a:t> mémoire</a:t>
            </a:r>
          </a:p>
          <a:p>
            <a:r>
              <a:rPr lang="fr-FR" dirty="0" smtClean="0"/>
              <a:t>Objectifs  :</a:t>
            </a:r>
          </a:p>
          <a:p>
            <a:pPr lvl="1"/>
            <a:r>
              <a:rPr lang="fr-FR" dirty="0" smtClean="0"/>
              <a:t>Annuler les symptômes (réduire la morbidité et la </a:t>
            </a:r>
            <a:r>
              <a:rPr lang="fr-FR" dirty="0" err="1" smtClean="0"/>
              <a:t>léthalité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Réduire l’excrétion du pathogène (annuler la contagiosité) </a:t>
            </a:r>
          </a:p>
          <a:p>
            <a:endParaRPr lang="fr-FR" dirty="0" smtClean="0"/>
          </a:p>
          <a:p>
            <a:r>
              <a:rPr lang="fr-FR" dirty="0" smtClean="0"/>
              <a:t>La vaccination = </a:t>
            </a:r>
          </a:p>
          <a:p>
            <a:pPr lvl="1"/>
            <a:r>
              <a:rPr lang="fr-FR" dirty="0" smtClean="0"/>
              <a:t>exposition à l’antigène + stimulation des lymphocytes</a:t>
            </a:r>
          </a:p>
          <a:p>
            <a:pPr lvl="1"/>
            <a:r>
              <a:rPr lang="fr-FR" dirty="0"/>
              <a:t>s</a:t>
            </a:r>
            <a:r>
              <a:rPr lang="fr-FR" dirty="0" smtClean="0"/>
              <a:t>ans action cytolytiques du pathogène ou des </a:t>
            </a:r>
            <a:r>
              <a:rPr lang="fr-FR" dirty="0" err="1" smtClean="0"/>
              <a:t>LTc</a:t>
            </a:r>
            <a:endParaRPr lang="fr-FR" dirty="0" smtClean="0"/>
          </a:p>
          <a:p>
            <a:pPr lvl="1"/>
            <a:r>
              <a:rPr lang="fr-FR" dirty="0" smtClean="0"/>
              <a:t>sans réaction inflammatoire excessive</a:t>
            </a:r>
          </a:p>
          <a:p>
            <a:pPr lvl="1"/>
            <a:endParaRPr lang="fr-FR" dirty="0"/>
          </a:p>
          <a:p>
            <a:r>
              <a:rPr lang="fr-FR" dirty="0" smtClean="0"/>
              <a:t>Le paradoxe  = </a:t>
            </a:r>
          </a:p>
          <a:p>
            <a:pPr lvl="1"/>
            <a:r>
              <a:rPr lang="fr-FR" dirty="0" smtClean="0"/>
              <a:t>Une prolifération lymphocytaire </a:t>
            </a:r>
          </a:p>
          <a:p>
            <a:pPr lvl="1"/>
            <a:r>
              <a:rPr lang="fr-FR" dirty="0" smtClean="0"/>
              <a:t>Sans médiateurs inflammatoire</a:t>
            </a:r>
          </a:p>
          <a:p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de la vaccination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871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Exposition à l’antigène par administration </a:t>
            </a:r>
          </a:p>
          <a:p>
            <a:pPr lvl="1"/>
            <a:r>
              <a:rPr lang="fr-FR" dirty="0" smtClean="0"/>
              <a:t>D’un variant non virulent mais avec des antigènes communs (vaccine/variole  Edward Jenner 1876)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D’un agent atténué = tué ou inactivé (Pasteur)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De sous unités  du pathogène (toxines)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Résolution du paradoxe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65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435280" cy="4306483"/>
          </a:xfrm>
        </p:spPr>
        <p:txBody>
          <a:bodyPr/>
          <a:lstStyle/>
          <a:p>
            <a:r>
              <a:rPr lang="fr-FR" dirty="0" smtClean="0"/>
              <a:t>Vivant (variant ou inactivé)</a:t>
            </a:r>
          </a:p>
          <a:p>
            <a:pPr lvl="1"/>
            <a:r>
              <a:rPr lang="fr-FR" dirty="0"/>
              <a:t>une stimulation immunitaire identique à la primo-infection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une réaction inflammatoire inévitable (supportable chez des individus sains)</a:t>
            </a:r>
          </a:p>
          <a:p>
            <a:pPr lvl="1">
              <a:buNone/>
            </a:pPr>
            <a:r>
              <a:rPr lang="fr-FR" dirty="0"/>
              <a:t>→ limitation de la vaccination aux maladies dangereuses</a:t>
            </a:r>
          </a:p>
          <a:p>
            <a:endParaRPr lang="fr-FR" dirty="0" smtClean="0"/>
          </a:p>
          <a:p>
            <a:r>
              <a:rPr lang="fr-FR" dirty="0" smtClean="0"/>
              <a:t>Agent tué et sous-unités</a:t>
            </a:r>
          </a:p>
          <a:p>
            <a:pPr lvl="1"/>
            <a:r>
              <a:rPr lang="fr-FR" dirty="0" smtClean="0"/>
              <a:t>Pas de réactions inflammatoires</a:t>
            </a:r>
          </a:p>
          <a:p>
            <a:pPr lvl="1">
              <a:buNone/>
            </a:pPr>
            <a:r>
              <a:rPr lang="fr-FR" dirty="0" smtClean="0"/>
              <a:t>→ obligation d’administration en plusieurs doses espacées dans le temps </a:t>
            </a:r>
          </a:p>
          <a:p>
            <a:pPr lvl="1">
              <a:buNone/>
            </a:pPr>
            <a:r>
              <a:rPr lang="fr-FR" dirty="0"/>
              <a:t>→ </a:t>
            </a:r>
            <a:r>
              <a:rPr lang="fr-FR" dirty="0" smtClean="0"/>
              <a:t>vaccins combinés pour réduire le nombre d’injection (</a:t>
            </a:r>
            <a:r>
              <a:rPr lang="fr-FR" dirty="0" err="1" smtClean="0"/>
              <a:t>DTPolio</a:t>
            </a:r>
            <a:r>
              <a:rPr lang="fr-FR" dirty="0" smtClean="0"/>
              <a:t>, ROR)</a:t>
            </a:r>
          </a:p>
          <a:p>
            <a:pPr lvl="1">
              <a:buNone/>
            </a:pPr>
            <a:r>
              <a:rPr lang="fr-FR" dirty="0" smtClean="0"/>
              <a:t>→ emploi d’adjuvants stimulant le système immunitaire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: avantages/inconvénients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899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stratégie « ligand des TLR » (LPS, ADN </a:t>
            </a:r>
            <a:r>
              <a:rPr lang="fr-FR" dirty="0" err="1" smtClean="0"/>
              <a:t>CpG</a:t>
            </a:r>
            <a:r>
              <a:rPr lang="fr-FR" dirty="0" smtClean="0"/>
              <a:t>, protéines du manteau viral)</a:t>
            </a:r>
          </a:p>
          <a:p>
            <a:pPr lvl="1"/>
            <a:r>
              <a:rPr lang="fr-FR" dirty="0" smtClean="0"/>
              <a:t>Réaction inflammatoire courte mais puissante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La stratégie classique (alun, huile MF59)</a:t>
            </a:r>
          </a:p>
          <a:p>
            <a:pPr lvl="1"/>
            <a:r>
              <a:rPr lang="fr-FR" dirty="0" smtClean="0"/>
              <a:t>La plus utilisée</a:t>
            </a:r>
          </a:p>
          <a:p>
            <a:pPr lvl="1"/>
            <a:r>
              <a:rPr lang="fr-FR" dirty="0" smtClean="0"/>
              <a:t>Mécanismes inconnus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smtClean="0"/>
              <a:t>La stratégie « cytokines »</a:t>
            </a:r>
          </a:p>
          <a:p>
            <a:pPr lvl="1"/>
            <a:r>
              <a:rPr lang="fr-FR" dirty="0" smtClean="0"/>
              <a:t>Actuellement à l’étude</a:t>
            </a:r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adjuvants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98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vaccin sanguin confère une immunité principalement en </a:t>
            </a:r>
            <a:r>
              <a:rPr lang="fr-FR" dirty="0" err="1" smtClean="0"/>
              <a:t>IgG</a:t>
            </a:r>
            <a:r>
              <a:rPr lang="fr-FR" dirty="0" smtClean="0"/>
              <a:t> qui ne traversent que les muqueuses pulmonaires et urogénitale</a:t>
            </a:r>
          </a:p>
          <a:p>
            <a:endParaRPr lang="fr-FR" dirty="0" smtClean="0"/>
          </a:p>
          <a:p>
            <a:r>
              <a:rPr lang="fr-FR" dirty="0" smtClean="0"/>
              <a:t>D’où la mise au point de vaccin oraux et nasaux pour protéger les autres muqueuses (</a:t>
            </a:r>
            <a:r>
              <a:rPr lang="fr-FR" dirty="0" err="1" smtClean="0"/>
              <a:t>oro</a:t>
            </a:r>
            <a:r>
              <a:rPr lang="fr-FR" dirty="0" smtClean="0"/>
              <a:t>-pharyngée, intestinale)</a:t>
            </a:r>
          </a:p>
          <a:p>
            <a:pPr lvl="1"/>
            <a:r>
              <a:rPr lang="fr-FR" dirty="0" err="1" smtClean="0"/>
              <a:t>Vibrio</a:t>
            </a:r>
            <a:r>
              <a:rPr lang="fr-FR" dirty="0" smtClean="0"/>
              <a:t> </a:t>
            </a:r>
            <a:r>
              <a:rPr lang="fr-FR" dirty="0" err="1" smtClean="0"/>
              <a:t>cholerae</a:t>
            </a:r>
            <a:endParaRPr lang="fr-FR" dirty="0" smtClean="0"/>
          </a:p>
          <a:p>
            <a:pPr lvl="1"/>
            <a:r>
              <a:rPr lang="fr-FR" dirty="0" smtClean="0"/>
              <a:t>Salmonella </a:t>
            </a:r>
            <a:r>
              <a:rPr lang="fr-FR" dirty="0" err="1" smtClean="0"/>
              <a:t>typhimurium</a:t>
            </a:r>
            <a:endParaRPr lang="fr-FR" dirty="0" smtClean="0"/>
          </a:p>
          <a:p>
            <a:pPr lvl="1"/>
            <a:r>
              <a:rPr lang="fr-FR" dirty="0" smtClean="0"/>
              <a:t>Polio</a:t>
            </a:r>
          </a:p>
          <a:p>
            <a:pPr lvl="1"/>
            <a:r>
              <a:rPr lang="fr-FR" dirty="0" smtClean="0"/>
              <a:t>Grippe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HIV : actuellement à l’étude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tropisme du pathogène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93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8052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Immunité de communauté </a:t>
            </a:r>
          </a:p>
          <a:p>
            <a:pPr lvl="1"/>
            <a:r>
              <a:rPr lang="fr-FR" dirty="0" smtClean="0"/>
              <a:t>acquise quand 95% des individus sont vaccinés</a:t>
            </a:r>
          </a:p>
          <a:p>
            <a:endParaRPr lang="fr-FR" dirty="0" smtClean="0"/>
          </a:p>
          <a:p>
            <a:r>
              <a:rPr lang="fr-FR" dirty="0" smtClean="0"/>
              <a:t>Au-delà de ce seuil</a:t>
            </a:r>
          </a:p>
          <a:p>
            <a:pPr lvl="1"/>
            <a:r>
              <a:rPr lang="fr-FR" dirty="0"/>
              <a:t>l</a:t>
            </a:r>
            <a:r>
              <a:rPr lang="fr-FR" dirty="0" smtClean="0"/>
              <a:t>a maladie se ne répand plus dans la population</a:t>
            </a:r>
          </a:p>
          <a:p>
            <a:pPr lvl="1"/>
            <a:endParaRPr lang="fr-FR" dirty="0"/>
          </a:p>
          <a:p>
            <a:r>
              <a:rPr lang="fr-FR" dirty="0" smtClean="0"/>
              <a:t>Immunité de communauté à atteindre</a:t>
            </a:r>
          </a:p>
          <a:p>
            <a:pPr lvl="1"/>
            <a:r>
              <a:rPr lang="fr-FR" dirty="0"/>
              <a:t>s</a:t>
            </a:r>
            <a:r>
              <a:rPr lang="fr-FR" dirty="0" smtClean="0"/>
              <a:t>i le vaccin est moins dangereux que la maladie</a:t>
            </a:r>
          </a:p>
          <a:p>
            <a:pPr lvl="1"/>
            <a:endParaRPr lang="fr-FR" dirty="0"/>
          </a:p>
          <a:p>
            <a:r>
              <a:rPr lang="fr-FR" u="sng" dirty="0" smtClean="0">
                <a:solidFill>
                  <a:srgbClr val="FF6600"/>
                </a:solidFill>
              </a:rPr>
              <a:t>Exemples historiques</a:t>
            </a:r>
          </a:p>
          <a:p>
            <a:pPr lvl="1">
              <a:buClr>
                <a:srgbClr val="FF6600"/>
              </a:buClr>
            </a:pPr>
            <a:r>
              <a:rPr lang="fr-FR" dirty="0" smtClean="0">
                <a:solidFill>
                  <a:srgbClr val="FF6600"/>
                </a:solidFill>
              </a:rPr>
              <a:t>Années 70 : la presse anglaise se déchaine sur les effets cérébraux du vaccin contre la coqueluche</a:t>
            </a:r>
          </a:p>
          <a:p>
            <a:pPr lvl="1">
              <a:buClr>
                <a:srgbClr val="FF6600"/>
              </a:buClr>
            </a:pPr>
            <a:r>
              <a:rPr lang="fr-FR" dirty="0" smtClean="0">
                <a:solidFill>
                  <a:srgbClr val="FF6600"/>
                </a:solidFill>
              </a:rPr>
              <a:t>La population vaccinée est tombée à 30 %</a:t>
            </a:r>
          </a:p>
          <a:p>
            <a:pPr lvl="1">
              <a:buClr>
                <a:srgbClr val="FF6600"/>
              </a:buClr>
            </a:pPr>
            <a:r>
              <a:rPr lang="fr-FR" dirty="0" smtClean="0">
                <a:solidFill>
                  <a:srgbClr val="FF6600"/>
                </a:solidFill>
              </a:rPr>
              <a:t>2 épidémies, 30 morts … </a:t>
            </a:r>
          </a:p>
          <a:p>
            <a:pPr lvl="1">
              <a:buClr>
                <a:srgbClr val="FF6600"/>
              </a:buClr>
            </a:pPr>
            <a:r>
              <a:rPr lang="fr-FR" dirty="0" smtClean="0">
                <a:solidFill>
                  <a:srgbClr val="FF6600"/>
                </a:solidFill>
              </a:rPr>
              <a:t>( 30 seulement grâce à la relance de la vaccination)</a:t>
            </a:r>
          </a:p>
          <a:p>
            <a:pPr lvl="1">
              <a:buClr>
                <a:srgbClr val="FF6600"/>
              </a:buClr>
            </a:pPr>
            <a:r>
              <a:rPr lang="fr-FR" dirty="0" smtClean="0">
                <a:solidFill>
                  <a:srgbClr val="FF6600"/>
                </a:solidFill>
              </a:rPr>
              <a:t>Les effets cérébraux n’ont jamais été démontrés</a:t>
            </a:r>
          </a:p>
          <a:p>
            <a:pPr lvl="1">
              <a:buClr>
                <a:srgbClr val="FF6600"/>
              </a:buClr>
            </a:pPr>
            <a:r>
              <a:rPr lang="fr-FR" dirty="0" smtClean="0">
                <a:solidFill>
                  <a:srgbClr val="FF6600"/>
                </a:solidFill>
              </a:rPr>
              <a:t>Aujourd’hui le vaccin est un vaccin sous-unitaire sans effets néfastes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Enjeu de l’immunité de communauté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2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diapo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lnDef>
      <a:spPr>
        <a:ln>
          <a:solidFill>
            <a:srgbClr val="FF000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smtClean="0">
            <a:latin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diapo</Template>
  <TotalTime>2663</TotalTime>
  <Words>5386</Words>
  <Application>Microsoft Office PowerPoint</Application>
  <PresentationFormat>Affichage à l'écran (4:3)</PresentationFormat>
  <Paragraphs>1483</Paragraphs>
  <Slides>96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96</vt:i4>
      </vt:variant>
    </vt:vector>
  </HeadingPairs>
  <TitlesOfParts>
    <vt:vector size="97" baseType="lpstr">
      <vt:lpstr>thème diapo</vt:lpstr>
      <vt:lpstr>Les mécanismes immunitaires actifs</vt:lpstr>
      <vt:lpstr>I - L’immunité active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Résumé </vt:lpstr>
      <vt:lpstr>Le syndrome grippal = un classique</vt:lpstr>
      <vt:lpstr>II – Les actions en détail</vt:lpstr>
      <vt:lpstr>Présentation PowerPoint</vt:lpstr>
      <vt:lpstr>Présentation PowerPoint</vt:lpstr>
      <vt:lpstr>Le macrophage … un « phagocyte » sentinelle</vt:lpstr>
      <vt:lpstr>Complexité de la phagocytose</vt:lpstr>
      <vt:lpstr>L’ activité bactéricide du lysozyme</vt:lpstr>
      <vt:lpstr>L’aléa de la phagocytose seule</vt:lpstr>
      <vt:lpstr>Macrophage vs. pathogène virulent</vt:lpstr>
      <vt:lpstr>La diversité des macrophages</vt:lpstr>
      <vt:lpstr>Présentation PowerPoint</vt:lpstr>
      <vt:lpstr>Les cellules NK</vt:lpstr>
      <vt:lpstr>Efficacité des cellules NK sentinelles</vt:lpstr>
      <vt:lpstr>Présentation PowerPoint</vt:lpstr>
      <vt:lpstr>Les cellules dentritiques</vt:lpstr>
      <vt:lpstr>Le sondage antigénique des cellules dendritiques</vt:lpstr>
      <vt:lpstr>Présentation PowerPoint</vt:lpstr>
      <vt:lpstr>Les récepteurs TLR</vt:lpstr>
      <vt:lpstr>Efficacité totale ou presque des TLR</vt:lpstr>
      <vt:lpstr>Présentation PowerPoint</vt:lpstr>
      <vt:lpstr>Réponses aux membranes bactériennes</vt:lpstr>
      <vt:lpstr>Réponses aux virus et aux bactéries intracellulaires </vt:lpstr>
      <vt:lpstr>Réponses aux parasites pluricellulaires</vt:lpstr>
      <vt:lpstr>Action sur les lignées hématopoïétiques</vt:lpstr>
      <vt:lpstr>Présentation PowerPoint</vt:lpstr>
      <vt:lpstr>Margination et diapédèse</vt:lpstr>
      <vt:lpstr>Les leucocytes dans le lait</vt:lpstr>
      <vt:lpstr>Bilan de l’inflammation = le recrutement</vt:lpstr>
      <vt:lpstr>Présentation PowerPoint</vt:lpstr>
      <vt:lpstr>L’antigène à la surface des cellules dendritiques</vt:lpstr>
      <vt:lpstr>Présentation PowerPoint</vt:lpstr>
      <vt:lpstr>La rencontre CPA-lymphocytes (1)</vt:lpstr>
      <vt:lpstr>Présentation PowerPoint</vt:lpstr>
      <vt:lpstr>La rencontre CPA-lymphocytes (2)</vt:lpstr>
      <vt:lpstr>Prolifération et différenciation des lymphocytes T</vt:lpstr>
      <vt:lpstr>Gonflement des ganglions (lymphadénopathie)</vt:lpstr>
      <vt:lpstr>Présentation PowerPoint</vt:lpstr>
      <vt:lpstr>Polarisation et rôle des TH (auxilliaires)</vt:lpstr>
      <vt:lpstr>Présentation PowerPoint</vt:lpstr>
      <vt:lpstr>Action des lymphocytes T cytotoxiques</vt:lpstr>
      <vt:lpstr>Bilan de la réponse à une infection virale</vt:lpstr>
      <vt:lpstr>Présentation PowerPoint</vt:lpstr>
      <vt:lpstr>Les différents anticorps des lymphocytes B</vt:lpstr>
      <vt:lpstr>L’opsonisation par les anticorps</vt:lpstr>
      <vt:lpstr>L’importance du complexe immun</vt:lpstr>
      <vt:lpstr>Présentation PowerPoint</vt:lpstr>
      <vt:lpstr>Principe de l’activité du complément</vt:lpstr>
      <vt:lpstr>L’opsonisation par C3b</vt:lpstr>
      <vt:lpstr>Présentation PowerPoint</vt:lpstr>
      <vt:lpstr>La phase de guérison</vt:lpstr>
      <vt:lpstr>Présentation PowerPoint</vt:lpstr>
      <vt:lpstr>La mémoire immunitaire</vt:lpstr>
      <vt:lpstr>Mémoire immunitaire</vt:lpstr>
      <vt:lpstr>La mémoire immunitaire</vt:lpstr>
      <vt:lpstr>Présentation PowerPoint</vt:lpstr>
      <vt:lpstr>Présentation PowerPoint</vt:lpstr>
      <vt:lpstr>III - Les situations particulières</vt:lpstr>
      <vt:lpstr>L’immonodépression post-infectieuse</vt:lpstr>
      <vt:lpstr>L’immunodéficience acquise </vt:lpstr>
      <vt:lpstr>Cas du veau</vt:lpstr>
      <vt:lpstr>Immunodépresseurs </vt:lpstr>
      <vt:lpstr>Être immunocompétent n’est pas une garantie</vt:lpstr>
      <vt:lpstr>Régulation de l’inflammation si virulence élevée</vt:lpstr>
      <vt:lpstr>La septicémie</vt:lpstr>
      <vt:lpstr>Migration vers d’autres sites </vt:lpstr>
      <vt:lpstr>Le portage sain </vt:lpstr>
      <vt:lpstr>Spécificité de la réponse aux parasites</vt:lpstr>
      <vt:lpstr>IV – La vaccination</vt:lpstr>
      <vt:lpstr>Discussion autour de la sérothérapie</vt:lpstr>
      <vt:lpstr>Principe de la vaccination</vt:lpstr>
      <vt:lpstr>Résolution du paradoxe</vt:lpstr>
      <vt:lpstr>Bilan : avantages/inconvénients</vt:lpstr>
      <vt:lpstr>Les adjuvants</vt:lpstr>
      <vt:lpstr>Le tropisme du pathogène</vt:lpstr>
      <vt:lpstr>Enjeu de l’immunité de communauté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risque sanitaire</dc:title>
  <cp:lastModifiedBy>Anthony LETORT</cp:lastModifiedBy>
  <cp:revision>406</cp:revision>
  <dcterms:modified xsi:type="dcterms:W3CDTF">2012-11-06T04:49:37Z</dcterms:modified>
</cp:coreProperties>
</file>